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38" r:id="rId3"/>
    <p:sldId id="314" r:id="rId4"/>
    <p:sldId id="259" r:id="rId5"/>
    <p:sldId id="260" r:id="rId6"/>
    <p:sldId id="258" r:id="rId7"/>
    <p:sldId id="261" r:id="rId8"/>
    <p:sldId id="309" r:id="rId9"/>
    <p:sldId id="262" r:id="rId10"/>
    <p:sldId id="263" r:id="rId11"/>
    <p:sldId id="264" r:id="rId12"/>
    <p:sldId id="265" r:id="rId13"/>
    <p:sldId id="266" r:id="rId14"/>
    <p:sldId id="334" r:id="rId15"/>
    <p:sldId id="294" r:id="rId16"/>
    <p:sldId id="275" r:id="rId17"/>
    <p:sldId id="316" r:id="rId18"/>
    <p:sldId id="286" r:id="rId19"/>
    <p:sldId id="277" r:id="rId20"/>
    <p:sldId id="282" r:id="rId21"/>
    <p:sldId id="340" r:id="rId22"/>
    <p:sldId id="285" r:id="rId23"/>
    <p:sldId id="287" r:id="rId24"/>
    <p:sldId id="288" r:id="rId25"/>
    <p:sldId id="289" r:id="rId26"/>
    <p:sldId id="290" r:id="rId27"/>
    <p:sldId id="281" r:id="rId28"/>
    <p:sldId id="323" r:id="rId29"/>
    <p:sldId id="292" r:id="rId30"/>
    <p:sldId id="291" r:id="rId31"/>
    <p:sldId id="293" r:id="rId32"/>
    <p:sldId id="310" r:id="rId33"/>
    <p:sldId id="280" r:id="rId34"/>
    <p:sldId id="315" r:id="rId35"/>
    <p:sldId id="269" r:id="rId36"/>
    <p:sldId id="272" r:id="rId37"/>
    <p:sldId id="273" r:id="rId38"/>
    <p:sldId id="337" r:id="rId39"/>
    <p:sldId id="270" r:id="rId40"/>
    <p:sldId id="324" r:id="rId41"/>
    <p:sldId id="297" r:id="rId42"/>
    <p:sldId id="298" r:id="rId43"/>
    <p:sldId id="333" r:id="rId44"/>
    <p:sldId id="322" r:id="rId45"/>
    <p:sldId id="325" r:id="rId46"/>
    <p:sldId id="326" r:id="rId47"/>
    <p:sldId id="327" r:id="rId48"/>
    <p:sldId id="328" r:id="rId49"/>
    <p:sldId id="330" r:id="rId50"/>
    <p:sldId id="332" r:id="rId51"/>
    <p:sldId id="299" r:id="rId52"/>
    <p:sldId id="301" r:id="rId53"/>
    <p:sldId id="302" r:id="rId54"/>
    <p:sldId id="303" r:id="rId55"/>
    <p:sldId id="300" r:id="rId56"/>
    <p:sldId id="307" r:id="rId57"/>
    <p:sldId id="336" r:id="rId58"/>
    <p:sldId id="305" r:id="rId59"/>
    <p:sldId id="335" r:id="rId6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1">
          <p15:clr>
            <a:srgbClr val="A4A3A4"/>
          </p15:clr>
        </p15:guide>
        <p15:guide id="2" orient="horz" pos="2214">
          <p15:clr>
            <a:srgbClr val="A4A3A4"/>
          </p15:clr>
        </p15:guide>
        <p15:guide id="3" orient="horz" pos="3393">
          <p15:clr>
            <a:srgbClr val="A4A3A4"/>
          </p15:clr>
        </p15:guide>
        <p15:guide id="4" orient="horz" pos="709" userDrawn="1">
          <p15:clr>
            <a:srgbClr val="A4A3A4"/>
          </p15:clr>
        </p15:guide>
        <p15:guide id="5" orient="horz" pos="563">
          <p15:clr>
            <a:srgbClr val="A4A3A4"/>
          </p15:clr>
        </p15:guide>
        <p15:guide id="6" orient="horz" pos="832">
          <p15:clr>
            <a:srgbClr val="A4A3A4"/>
          </p15:clr>
        </p15:guide>
        <p15:guide id="7" orient="horz" pos="4283">
          <p15:clr>
            <a:srgbClr val="A4A3A4"/>
          </p15:clr>
        </p15:guide>
        <p15:guide id="8" pos="3840">
          <p15:clr>
            <a:srgbClr val="A4A3A4"/>
          </p15:clr>
        </p15:guide>
        <p15:guide id="9" pos="6894">
          <p15:clr>
            <a:srgbClr val="A4A3A4"/>
          </p15:clr>
        </p15:guide>
        <p15:guide id="10" pos="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84E"/>
    <a:srgbClr val="C8102E"/>
    <a:srgbClr val="003399"/>
    <a:srgbClr val="0D4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240" y="108"/>
      </p:cViewPr>
      <p:guideLst>
        <p:guide orient="horz" pos="2361"/>
        <p:guide orient="horz" pos="2214"/>
        <p:guide orient="horz" pos="3393"/>
        <p:guide orient="horz" pos="709"/>
        <p:guide orient="horz" pos="563"/>
        <p:guide orient="horz" pos="832"/>
        <p:guide orient="horz" pos="4283"/>
        <p:guide pos="3840"/>
        <p:guide pos="6894"/>
        <p:guide pos="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A4A08-53A6-46DC-8D40-D11795DC0C7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4A7FCF-5879-41A8-BE87-ABAC48F04F95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Deputy Principal</a:t>
          </a:r>
        </a:p>
      </dgm:t>
    </dgm:pt>
    <dgm:pt modelId="{8A895228-40E7-4EC9-A372-0B6155293556}" type="parTrans" cxnId="{A1996A01-FCD0-450F-8EAF-2512910BCC05}">
      <dgm:prSet/>
      <dgm:spPr/>
      <dgm:t>
        <a:bodyPr/>
        <a:lstStyle/>
        <a:p>
          <a:endParaRPr lang="en-US"/>
        </a:p>
      </dgm:t>
    </dgm:pt>
    <dgm:pt modelId="{2ED24273-B75C-48E6-B0F0-26E47C976434}" type="sibTrans" cxnId="{A1996A01-FCD0-450F-8EAF-2512910BCC05}">
      <dgm:prSet/>
      <dgm:spPr/>
      <dgm:t>
        <a:bodyPr/>
        <a:lstStyle/>
        <a:p>
          <a:endParaRPr lang="en-US"/>
        </a:p>
      </dgm:t>
    </dgm:pt>
    <dgm:pt modelId="{32537EC0-AFA2-4A48-A86A-E9D7E4F69A85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Student Services Manager Year 7-8</a:t>
          </a:r>
        </a:p>
      </dgm:t>
    </dgm:pt>
    <dgm:pt modelId="{0C29DC39-6EC3-458A-86A6-E2A8E09D90E3}" type="parTrans" cxnId="{8EBDE7CA-E47C-4CB0-B757-4E8AEBBAB980}">
      <dgm:prSet/>
      <dgm:spPr/>
      <dgm:t>
        <a:bodyPr/>
        <a:lstStyle/>
        <a:p>
          <a:endParaRPr lang="en-US"/>
        </a:p>
      </dgm:t>
    </dgm:pt>
    <dgm:pt modelId="{698E06FF-4A23-45EC-BC3B-F9BF0EDD4F80}" type="sibTrans" cxnId="{8EBDE7CA-E47C-4CB0-B757-4E8AEBBAB980}">
      <dgm:prSet/>
      <dgm:spPr/>
      <dgm:t>
        <a:bodyPr/>
        <a:lstStyle/>
        <a:p>
          <a:endParaRPr lang="en-US"/>
        </a:p>
      </dgm:t>
    </dgm:pt>
    <dgm:pt modelId="{14E27FAA-5B7F-46BB-A2A0-F5DD19DCE0F8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Year 7 Coordinator</a:t>
          </a:r>
        </a:p>
      </dgm:t>
    </dgm:pt>
    <dgm:pt modelId="{73E4A842-ABC1-4EC0-BA71-0134DBB76E2D}" type="parTrans" cxnId="{171AD446-A57F-48E2-ABAB-B0E46F960ED6}">
      <dgm:prSet/>
      <dgm:spPr/>
      <dgm:t>
        <a:bodyPr/>
        <a:lstStyle/>
        <a:p>
          <a:endParaRPr lang="en-US"/>
        </a:p>
      </dgm:t>
    </dgm:pt>
    <dgm:pt modelId="{3B157119-10F7-485A-A563-FD852CECD048}" type="sibTrans" cxnId="{171AD446-A57F-48E2-ABAB-B0E46F960ED6}">
      <dgm:prSet/>
      <dgm:spPr/>
      <dgm:t>
        <a:bodyPr/>
        <a:lstStyle/>
        <a:p>
          <a:endParaRPr lang="en-US"/>
        </a:p>
      </dgm:t>
    </dgm:pt>
    <dgm:pt modelId="{078E6FEE-D513-4D4C-8221-83A271F5E15E}">
      <dgm:prSet phldrT="[Text]" custT="1"/>
      <dgm:spPr/>
      <dgm:t>
        <a:bodyPr/>
        <a:lstStyle/>
        <a:p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Learning Support Coordinator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560CC-9428-46AB-9788-DC49F90F17CE}" type="parTrans" cxnId="{0C8ED582-B055-4072-B6BD-D11484995B2C}">
      <dgm:prSet/>
      <dgm:spPr/>
      <dgm:t>
        <a:bodyPr/>
        <a:lstStyle/>
        <a:p>
          <a:endParaRPr lang="en-US"/>
        </a:p>
      </dgm:t>
    </dgm:pt>
    <dgm:pt modelId="{AC5FF146-59FB-4B97-A351-EB1851681887}" type="sibTrans" cxnId="{0C8ED582-B055-4072-B6BD-D11484995B2C}">
      <dgm:prSet/>
      <dgm:spPr/>
      <dgm:t>
        <a:bodyPr/>
        <a:lstStyle/>
        <a:p>
          <a:endParaRPr lang="en-US"/>
        </a:p>
      </dgm:t>
    </dgm:pt>
    <dgm:pt modelId="{B363637B-E388-4323-A609-670E0A4D5877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Attendance Officer</a:t>
          </a:r>
        </a:p>
      </dgm:t>
    </dgm:pt>
    <dgm:pt modelId="{B427229A-9311-4B24-8CD7-4DE2A00982C5}" type="parTrans" cxnId="{5D41007C-A144-43D8-A5FD-08FDE95E1507}">
      <dgm:prSet/>
      <dgm:spPr/>
      <dgm:t>
        <a:bodyPr/>
        <a:lstStyle/>
        <a:p>
          <a:endParaRPr lang="en-US"/>
        </a:p>
      </dgm:t>
    </dgm:pt>
    <dgm:pt modelId="{C1DA4F19-7239-44F3-9EFF-3AC035C79D27}" type="sibTrans" cxnId="{5D41007C-A144-43D8-A5FD-08FDE95E1507}">
      <dgm:prSet/>
      <dgm:spPr/>
      <dgm:t>
        <a:bodyPr/>
        <a:lstStyle/>
        <a:p>
          <a:endParaRPr lang="en-US"/>
        </a:p>
      </dgm:t>
    </dgm:pt>
    <dgm:pt modelId="{EE162C17-7CCF-4A59-B632-AE6FB33A91DF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Nurse</a:t>
          </a:r>
        </a:p>
      </dgm:t>
    </dgm:pt>
    <dgm:pt modelId="{C6A37589-A600-49D2-8AB5-1932B85F5E94}" type="parTrans" cxnId="{3DDCF65E-5519-4F13-A5C5-BC9603B5145C}">
      <dgm:prSet/>
      <dgm:spPr/>
      <dgm:t>
        <a:bodyPr/>
        <a:lstStyle/>
        <a:p>
          <a:endParaRPr lang="en-US"/>
        </a:p>
      </dgm:t>
    </dgm:pt>
    <dgm:pt modelId="{DD16620A-CAD7-4560-997E-8EF47FBFA32C}" type="sibTrans" cxnId="{3DDCF65E-5519-4F13-A5C5-BC9603B5145C}">
      <dgm:prSet/>
      <dgm:spPr/>
      <dgm:t>
        <a:bodyPr/>
        <a:lstStyle/>
        <a:p>
          <a:endParaRPr lang="en-US"/>
        </a:p>
      </dgm:t>
    </dgm:pt>
    <dgm:pt modelId="{2A0E8EC5-BAF1-4864-8EE5-7AD2B249AB65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Psychologist</a:t>
          </a:r>
        </a:p>
      </dgm:t>
    </dgm:pt>
    <dgm:pt modelId="{21EA6C72-1EF1-463F-987C-D2641977B917}" type="parTrans" cxnId="{1EEF3EFD-C67D-40F9-BE43-17EF17046E4A}">
      <dgm:prSet/>
      <dgm:spPr/>
      <dgm:t>
        <a:bodyPr/>
        <a:lstStyle/>
        <a:p>
          <a:endParaRPr lang="en-US"/>
        </a:p>
      </dgm:t>
    </dgm:pt>
    <dgm:pt modelId="{4A483D71-8B6C-4844-9FB7-3D36FA992136}" type="sibTrans" cxnId="{1EEF3EFD-C67D-40F9-BE43-17EF17046E4A}">
      <dgm:prSet/>
      <dgm:spPr/>
      <dgm:t>
        <a:bodyPr/>
        <a:lstStyle/>
        <a:p>
          <a:endParaRPr lang="en-US"/>
        </a:p>
      </dgm:t>
    </dgm:pt>
    <dgm:pt modelId="{EF6FDA44-2D25-48BE-BCD1-655357510812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Chaplains</a:t>
          </a:r>
        </a:p>
      </dgm:t>
    </dgm:pt>
    <dgm:pt modelId="{CDFF0FFD-60E6-45FF-A48E-8242E1AE0AF5}" type="parTrans" cxnId="{406A32F9-7839-4ED2-952D-FEB3C3E8C8ED}">
      <dgm:prSet/>
      <dgm:spPr/>
      <dgm:t>
        <a:bodyPr/>
        <a:lstStyle/>
        <a:p>
          <a:endParaRPr lang="en-US"/>
        </a:p>
      </dgm:t>
    </dgm:pt>
    <dgm:pt modelId="{36B0E0DF-5559-4F6F-B077-06E065E3AA1F}" type="sibTrans" cxnId="{406A32F9-7839-4ED2-952D-FEB3C3E8C8ED}">
      <dgm:prSet/>
      <dgm:spPr/>
      <dgm:t>
        <a:bodyPr/>
        <a:lstStyle/>
        <a:p>
          <a:endParaRPr lang="en-US"/>
        </a:p>
      </dgm:t>
    </dgm:pt>
    <dgm:pt modelId="{568105F3-2DAD-4327-9AA0-258C16EA32AE}" type="pres">
      <dgm:prSet presAssocID="{30DA4A08-53A6-46DC-8D40-D11795DC0C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6D448B-6BB9-44DE-963E-E151DFA98152}" type="pres">
      <dgm:prSet presAssocID="{30DA4A08-53A6-46DC-8D40-D11795DC0C78}" presName="cycle" presStyleCnt="0"/>
      <dgm:spPr/>
    </dgm:pt>
    <dgm:pt modelId="{45DFECCE-1B8C-4A31-A559-8008B8FC79B9}" type="pres">
      <dgm:prSet presAssocID="{574A7FCF-5879-41A8-BE87-ABAC48F04F95}" presName="nodeFirstNode" presStyleLbl="node1" presStyleIdx="0" presStyleCnt="8" custScaleX="116379" custRadScaleRad="100892" custRadScaleInc="24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27E62-D386-41F9-BA86-A064DCF89481}" type="pres">
      <dgm:prSet presAssocID="{2ED24273-B75C-48E6-B0F0-26E47C976434}" presName="sibTransFirstNode" presStyleLbl="bgShp" presStyleIdx="0" presStyleCnt="1" custLinFactNeighborX="-4641" custLinFactNeighborY="3844"/>
      <dgm:spPr/>
      <dgm:t>
        <a:bodyPr/>
        <a:lstStyle/>
        <a:p>
          <a:endParaRPr lang="en-US"/>
        </a:p>
      </dgm:t>
    </dgm:pt>
    <dgm:pt modelId="{6AD45983-FBC0-4393-9ABA-F11B3B19309C}" type="pres">
      <dgm:prSet presAssocID="{32537EC0-AFA2-4A48-A86A-E9D7E4F69A85}" presName="nodeFollowingNodes" presStyleLbl="node1" presStyleIdx="1" presStyleCnt="8" custScaleX="238421" custScaleY="124535" custRadScaleRad="110895" custRadScaleInc="44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BBF9E5-3155-4D03-A2F5-7B9925CBD592}" type="pres">
      <dgm:prSet presAssocID="{14E27FAA-5B7F-46BB-A2A0-F5DD19DCE0F8}" presName="nodeFollowingNodes" presStyleLbl="node1" presStyleIdx="2" presStyleCnt="8" custScaleX="148899" custScaleY="125646" custRadScaleRad="101992" custRadScaleInc="23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69A37-2E79-4A22-B11C-782C10639823}" type="pres">
      <dgm:prSet presAssocID="{078E6FEE-D513-4D4C-8221-83A271F5E15E}" presName="nodeFollowingNodes" presStyleLbl="node1" presStyleIdx="3" presStyleCnt="8" custScaleX="169459" custScaleY="124933" custRadScaleRad="110797" custRadScaleInc="3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AD6B6-8DE7-4634-BB88-5BCC76082947}" type="pres">
      <dgm:prSet presAssocID="{B363637B-E388-4323-A609-670E0A4D5877}" presName="nodeFollowingNodes" presStyleLbl="node1" presStyleIdx="4" presStyleCnt="8" custScaleX="142676" custRadScaleRad="95967" custRadScaleInc="89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6C3228-AADE-4719-9EA7-C871564047A9}" type="pres">
      <dgm:prSet presAssocID="{EE162C17-7CCF-4A59-B632-AE6FB33A91DF}" presName="nodeFollowingNodes" presStyleLbl="node1" presStyleIdx="5" presStyleCnt="8" custRadScaleRad="104098" custRadScaleInc="83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BA867-6423-415F-8A6D-474E3603AA86}" type="pres">
      <dgm:prSet presAssocID="{2A0E8EC5-BAF1-4864-8EE5-7AD2B249AB65}" presName="nodeFollowingNodes" presStyleLbl="node1" presStyleIdx="6" presStyleCnt="8" custScaleX="161088" custRadScaleRad="112041" custRadScaleInc="41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0F56C-A74E-4C28-8131-A60BA7B2E6D5}" type="pres">
      <dgm:prSet presAssocID="{EF6FDA44-2D25-48BE-BCD1-655357510812}" presName="nodeFollowingNodes" presStyleLbl="node1" presStyleIdx="7" presStyleCnt="8" custScaleX="125716" custRadScaleRad="108289" custRadScaleInc="16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8ED582-B055-4072-B6BD-D11484995B2C}" srcId="{30DA4A08-53A6-46DC-8D40-D11795DC0C78}" destId="{078E6FEE-D513-4D4C-8221-83A271F5E15E}" srcOrd="3" destOrd="0" parTransId="{4AB560CC-9428-46AB-9788-DC49F90F17CE}" sibTransId="{AC5FF146-59FB-4B97-A351-EB1851681887}"/>
    <dgm:cxn modelId="{8EBDE7CA-E47C-4CB0-B757-4E8AEBBAB980}" srcId="{30DA4A08-53A6-46DC-8D40-D11795DC0C78}" destId="{32537EC0-AFA2-4A48-A86A-E9D7E4F69A85}" srcOrd="1" destOrd="0" parTransId="{0C29DC39-6EC3-458A-86A6-E2A8E09D90E3}" sibTransId="{698E06FF-4A23-45EC-BC3B-F9BF0EDD4F80}"/>
    <dgm:cxn modelId="{7B6A7647-C4BB-44ED-B22E-E19E7646E4BB}" type="presOf" srcId="{2A0E8EC5-BAF1-4864-8EE5-7AD2B249AB65}" destId="{3E9BA867-6423-415F-8A6D-474E3603AA86}" srcOrd="0" destOrd="0" presId="urn:microsoft.com/office/officeart/2005/8/layout/cycle3"/>
    <dgm:cxn modelId="{EC6194D7-8495-451F-B2DC-FA62E01E9B1C}" type="presOf" srcId="{2ED24273-B75C-48E6-B0F0-26E47C976434}" destId="{F2B27E62-D386-41F9-BA86-A064DCF89481}" srcOrd="0" destOrd="0" presId="urn:microsoft.com/office/officeart/2005/8/layout/cycle3"/>
    <dgm:cxn modelId="{EA7C7851-4647-4801-9EEC-FF8BB86B14C9}" type="presOf" srcId="{32537EC0-AFA2-4A48-A86A-E9D7E4F69A85}" destId="{6AD45983-FBC0-4393-9ABA-F11B3B19309C}" srcOrd="0" destOrd="0" presId="urn:microsoft.com/office/officeart/2005/8/layout/cycle3"/>
    <dgm:cxn modelId="{A1996A01-FCD0-450F-8EAF-2512910BCC05}" srcId="{30DA4A08-53A6-46DC-8D40-D11795DC0C78}" destId="{574A7FCF-5879-41A8-BE87-ABAC48F04F95}" srcOrd="0" destOrd="0" parTransId="{8A895228-40E7-4EC9-A372-0B6155293556}" sibTransId="{2ED24273-B75C-48E6-B0F0-26E47C976434}"/>
    <dgm:cxn modelId="{7EB8D51B-877C-4FEA-97F4-777C410C124C}" type="presOf" srcId="{078E6FEE-D513-4D4C-8221-83A271F5E15E}" destId="{F0069A37-2E79-4A22-B11C-782C10639823}" srcOrd="0" destOrd="0" presId="urn:microsoft.com/office/officeart/2005/8/layout/cycle3"/>
    <dgm:cxn modelId="{406A32F9-7839-4ED2-952D-FEB3C3E8C8ED}" srcId="{30DA4A08-53A6-46DC-8D40-D11795DC0C78}" destId="{EF6FDA44-2D25-48BE-BCD1-655357510812}" srcOrd="7" destOrd="0" parTransId="{CDFF0FFD-60E6-45FF-A48E-8242E1AE0AF5}" sibTransId="{36B0E0DF-5559-4F6F-B077-06E065E3AA1F}"/>
    <dgm:cxn modelId="{50ACFFE6-F9D8-4DC4-B9B4-162EA3F72DAE}" type="presOf" srcId="{574A7FCF-5879-41A8-BE87-ABAC48F04F95}" destId="{45DFECCE-1B8C-4A31-A559-8008B8FC79B9}" srcOrd="0" destOrd="0" presId="urn:microsoft.com/office/officeart/2005/8/layout/cycle3"/>
    <dgm:cxn modelId="{3DF79120-AD20-4C15-93AB-A79965E9DA43}" type="presOf" srcId="{14E27FAA-5B7F-46BB-A2A0-F5DD19DCE0F8}" destId="{06BBF9E5-3155-4D03-A2F5-7B9925CBD592}" srcOrd="0" destOrd="0" presId="urn:microsoft.com/office/officeart/2005/8/layout/cycle3"/>
    <dgm:cxn modelId="{5D41007C-A144-43D8-A5FD-08FDE95E1507}" srcId="{30DA4A08-53A6-46DC-8D40-D11795DC0C78}" destId="{B363637B-E388-4323-A609-670E0A4D5877}" srcOrd="4" destOrd="0" parTransId="{B427229A-9311-4B24-8CD7-4DE2A00982C5}" sibTransId="{C1DA4F19-7239-44F3-9EFF-3AC035C79D27}"/>
    <dgm:cxn modelId="{A9FD5AA1-FDA7-4C3F-A7F0-F94837529FB0}" type="presOf" srcId="{EE162C17-7CCF-4A59-B632-AE6FB33A91DF}" destId="{EA6C3228-AADE-4719-9EA7-C871564047A9}" srcOrd="0" destOrd="0" presId="urn:microsoft.com/office/officeart/2005/8/layout/cycle3"/>
    <dgm:cxn modelId="{1EEF3EFD-C67D-40F9-BE43-17EF17046E4A}" srcId="{30DA4A08-53A6-46DC-8D40-D11795DC0C78}" destId="{2A0E8EC5-BAF1-4864-8EE5-7AD2B249AB65}" srcOrd="6" destOrd="0" parTransId="{21EA6C72-1EF1-463F-987C-D2641977B917}" sibTransId="{4A483D71-8B6C-4844-9FB7-3D36FA992136}"/>
    <dgm:cxn modelId="{3A1634D4-2A0B-48A7-B8DF-D45050CDF943}" type="presOf" srcId="{30DA4A08-53A6-46DC-8D40-D11795DC0C78}" destId="{568105F3-2DAD-4327-9AA0-258C16EA32AE}" srcOrd="0" destOrd="0" presId="urn:microsoft.com/office/officeart/2005/8/layout/cycle3"/>
    <dgm:cxn modelId="{FD2F6C43-6D05-4ED4-AC5B-DBBC416AF161}" type="presOf" srcId="{EF6FDA44-2D25-48BE-BCD1-655357510812}" destId="{AC10F56C-A74E-4C28-8131-A60BA7B2E6D5}" srcOrd="0" destOrd="0" presId="urn:microsoft.com/office/officeart/2005/8/layout/cycle3"/>
    <dgm:cxn modelId="{3DDCF65E-5519-4F13-A5C5-BC9603B5145C}" srcId="{30DA4A08-53A6-46DC-8D40-D11795DC0C78}" destId="{EE162C17-7CCF-4A59-B632-AE6FB33A91DF}" srcOrd="5" destOrd="0" parTransId="{C6A37589-A600-49D2-8AB5-1932B85F5E94}" sibTransId="{DD16620A-CAD7-4560-997E-8EF47FBFA32C}"/>
    <dgm:cxn modelId="{CAFE3711-E0B6-47A2-AC3C-FED8892B870F}" type="presOf" srcId="{B363637B-E388-4323-A609-670E0A4D5877}" destId="{74FAD6B6-8DE7-4634-BB88-5BCC76082947}" srcOrd="0" destOrd="0" presId="urn:microsoft.com/office/officeart/2005/8/layout/cycle3"/>
    <dgm:cxn modelId="{171AD446-A57F-48E2-ABAB-B0E46F960ED6}" srcId="{30DA4A08-53A6-46DC-8D40-D11795DC0C78}" destId="{14E27FAA-5B7F-46BB-A2A0-F5DD19DCE0F8}" srcOrd="2" destOrd="0" parTransId="{73E4A842-ABC1-4EC0-BA71-0134DBB76E2D}" sibTransId="{3B157119-10F7-485A-A563-FD852CECD048}"/>
    <dgm:cxn modelId="{89A694F4-75D3-4843-9470-8265F71F94DC}" type="presParOf" srcId="{568105F3-2DAD-4327-9AA0-258C16EA32AE}" destId="{846D448B-6BB9-44DE-963E-E151DFA98152}" srcOrd="0" destOrd="0" presId="urn:microsoft.com/office/officeart/2005/8/layout/cycle3"/>
    <dgm:cxn modelId="{4882A9AE-760C-4FBC-8A39-C4911C1062E3}" type="presParOf" srcId="{846D448B-6BB9-44DE-963E-E151DFA98152}" destId="{45DFECCE-1B8C-4A31-A559-8008B8FC79B9}" srcOrd="0" destOrd="0" presId="urn:microsoft.com/office/officeart/2005/8/layout/cycle3"/>
    <dgm:cxn modelId="{CB1B32E9-92FC-4949-A20B-93B615BEF65E}" type="presParOf" srcId="{846D448B-6BB9-44DE-963E-E151DFA98152}" destId="{F2B27E62-D386-41F9-BA86-A064DCF89481}" srcOrd="1" destOrd="0" presId="urn:microsoft.com/office/officeart/2005/8/layout/cycle3"/>
    <dgm:cxn modelId="{CFEFBB79-259D-42BF-8989-B7EF7102B6F8}" type="presParOf" srcId="{846D448B-6BB9-44DE-963E-E151DFA98152}" destId="{6AD45983-FBC0-4393-9ABA-F11B3B19309C}" srcOrd="2" destOrd="0" presId="urn:microsoft.com/office/officeart/2005/8/layout/cycle3"/>
    <dgm:cxn modelId="{DF44A6DF-5116-4676-A3F9-814793DF8BC6}" type="presParOf" srcId="{846D448B-6BB9-44DE-963E-E151DFA98152}" destId="{06BBF9E5-3155-4D03-A2F5-7B9925CBD592}" srcOrd="3" destOrd="0" presId="urn:microsoft.com/office/officeart/2005/8/layout/cycle3"/>
    <dgm:cxn modelId="{642A3A51-76F9-4D97-BE58-A51D4B6F21D0}" type="presParOf" srcId="{846D448B-6BB9-44DE-963E-E151DFA98152}" destId="{F0069A37-2E79-4A22-B11C-782C10639823}" srcOrd="4" destOrd="0" presId="urn:microsoft.com/office/officeart/2005/8/layout/cycle3"/>
    <dgm:cxn modelId="{49ED7D97-B6EE-436D-B772-6A310A71D0D2}" type="presParOf" srcId="{846D448B-6BB9-44DE-963E-E151DFA98152}" destId="{74FAD6B6-8DE7-4634-BB88-5BCC76082947}" srcOrd="5" destOrd="0" presId="urn:microsoft.com/office/officeart/2005/8/layout/cycle3"/>
    <dgm:cxn modelId="{783A0127-B1BD-42AA-9E6F-60BD1DD0EA1D}" type="presParOf" srcId="{846D448B-6BB9-44DE-963E-E151DFA98152}" destId="{EA6C3228-AADE-4719-9EA7-C871564047A9}" srcOrd="6" destOrd="0" presId="urn:microsoft.com/office/officeart/2005/8/layout/cycle3"/>
    <dgm:cxn modelId="{D99F58A8-D5B9-4236-B375-9E1A49D45B99}" type="presParOf" srcId="{846D448B-6BB9-44DE-963E-E151DFA98152}" destId="{3E9BA867-6423-415F-8A6D-474E3603AA86}" srcOrd="7" destOrd="0" presId="urn:microsoft.com/office/officeart/2005/8/layout/cycle3"/>
    <dgm:cxn modelId="{B7B6ACE9-0811-4A08-A719-3C5B6C8ECB61}" type="presParOf" srcId="{846D448B-6BB9-44DE-963E-E151DFA98152}" destId="{AC10F56C-A74E-4C28-8131-A60BA7B2E6D5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27E62-D386-41F9-BA86-A064DCF89481}">
      <dsp:nvSpPr>
        <dsp:cNvPr id="0" name=""/>
        <dsp:cNvSpPr/>
      </dsp:nvSpPr>
      <dsp:spPr>
        <a:xfrm>
          <a:off x="1410750" y="134239"/>
          <a:ext cx="5638039" cy="5638039"/>
        </a:xfrm>
        <a:prstGeom prst="circularArrow">
          <a:avLst>
            <a:gd name="adj1" fmla="val 5544"/>
            <a:gd name="adj2" fmla="val 330680"/>
            <a:gd name="adj3" fmla="val 14431864"/>
            <a:gd name="adj4" fmla="val 16998362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FECCE-1B8C-4A31-A559-8008B8FC79B9}">
      <dsp:nvSpPr>
        <dsp:cNvPr id="0" name=""/>
        <dsp:cNvSpPr/>
      </dsp:nvSpPr>
      <dsp:spPr>
        <a:xfrm>
          <a:off x="3561738" y="15915"/>
          <a:ext cx="1859386" cy="798849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Deputy Principal</a:t>
          </a:r>
        </a:p>
      </dsp:txBody>
      <dsp:txXfrm>
        <a:off x="3600735" y="54912"/>
        <a:ext cx="1781392" cy="720855"/>
      </dsp:txXfrm>
    </dsp:sp>
    <dsp:sp modelId="{6AD45983-FBC0-4393-9ABA-F11B3B19309C}">
      <dsp:nvSpPr>
        <dsp:cNvPr id="0" name=""/>
        <dsp:cNvSpPr/>
      </dsp:nvSpPr>
      <dsp:spPr>
        <a:xfrm>
          <a:off x="4250080" y="1091133"/>
          <a:ext cx="3809251" cy="9948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Student Services Manager Year 7-8</a:t>
          </a:r>
        </a:p>
      </dsp:txBody>
      <dsp:txXfrm>
        <a:off x="4298644" y="1139697"/>
        <a:ext cx="3712123" cy="897719"/>
      </dsp:txXfrm>
    </dsp:sp>
    <dsp:sp modelId="{06BBF9E5-3155-4D03-A2F5-7B9925CBD592}">
      <dsp:nvSpPr>
        <dsp:cNvPr id="0" name=""/>
        <dsp:cNvSpPr/>
      </dsp:nvSpPr>
      <dsp:spPr>
        <a:xfrm>
          <a:off x="5302637" y="2703378"/>
          <a:ext cx="2378958" cy="10037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Year 7 Coordinator</a:t>
          </a:r>
        </a:p>
      </dsp:txBody>
      <dsp:txXfrm>
        <a:off x="5351635" y="2752376"/>
        <a:ext cx="2280962" cy="905726"/>
      </dsp:txXfrm>
    </dsp:sp>
    <dsp:sp modelId="{F0069A37-2E79-4A22-B11C-782C10639823}">
      <dsp:nvSpPr>
        <dsp:cNvPr id="0" name=""/>
        <dsp:cNvSpPr/>
      </dsp:nvSpPr>
      <dsp:spPr>
        <a:xfrm>
          <a:off x="4561243" y="4229969"/>
          <a:ext cx="2707445" cy="998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Learning Support Coordinator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9963" y="4278689"/>
        <a:ext cx="2610005" cy="900587"/>
      </dsp:txXfrm>
    </dsp:sp>
    <dsp:sp modelId="{74FAD6B6-8DE7-4634-BB88-5BCC76082947}">
      <dsp:nvSpPr>
        <dsp:cNvPr id="0" name=""/>
        <dsp:cNvSpPr/>
      </dsp:nvSpPr>
      <dsp:spPr>
        <a:xfrm>
          <a:off x="1583624" y="4276782"/>
          <a:ext cx="2279533" cy="798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Attendance Officer</a:t>
          </a:r>
        </a:p>
      </dsp:txBody>
      <dsp:txXfrm>
        <a:off x="1622621" y="4315779"/>
        <a:ext cx="2201539" cy="720855"/>
      </dsp:txXfrm>
    </dsp:sp>
    <dsp:sp modelId="{EA6C3228-AADE-4719-9EA7-C871564047A9}">
      <dsp:nvSpPr>
        <dsp:cNvPr id="0" name=""/>
        <dsp:cNvSpPr/>
      </dsp:nvSpPr>
      <dsp:spPr>
        <a:xfrm>
          <a:off x="823746" y="2915329"/>
          <a:ext cx="1597699" cy="798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Nurse</a:t>
          </a:r>
        </a:p>
      </dsp:txBody>
      <dsp:txXfrm>
        <a:off x="862743" y="2954326"/>
        <a:ext cx="1519705" cy="720855"/>
      </dsp:txXfrm>
    </dsp:sp>
    <dsp:sp modelId="{3E9BA867-6423-415F-8A6D-474E3603AA86}">
      <dsp:nvSpPr>
        <dsp:cNvPr id="0" name=""/>
        <dsp:cNvSpPr/>
      </dsp:nvSpPr>
      <dsp:spPr>
        <a:xfrm>
          <a:off x="202365" y="1642926"/>
          <a:ext cx="2573702" cy="798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Psychologist</a:t>
          </a:r>
        </a:p>
      </dsp:txBody>
      <dsp:txXfrm>
        <a:off x="241362" y="1681923"/>
        <a:ext cx="2495708" cy="720855"/>
      </dsp:txXfrm>
    </dsp:sp>
    <dsp:sp modelId="{AC10F56C-A74E-4C28-8131-A60BA7B2E6D5}">
      <dsp:nvSpPr>
        <dsp:cNvPr id="0" name=""/>
        <dsp:cNvSpPr/>
      </dsp:nvSpPr>
      <dsp:spPr>
        <a:xfrm>
          <a:off x="1455783" y="361384"/>
          <a:ext cx="2008564" cy="798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Chaplains</a:t>
          </a:r>
        </a:p>
      </dsp:txBody>
      <dsp:txXfrm>
        <a:off x="1494780" y="400381"/>
        <a:ext cx="1930570" cy="720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01" cy="496574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770" y="0"/>
            <a:ext cx="2946301" cy="496574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182F07DE-E74D-4B55-A35D-D72D7E783C73}" type="datetime1">
              <a:rPr lang="en-AU" smtClean="0"/>
              <a:t>18/11/2021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451"/>
            <a:ext cx="2946301" cy="496574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770" y="9428451"/>
            <a:ext cx="2946301" cy="496574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EDA9CFC2-0297-4442-891B-BBC69131C6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6917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5561CC4A-17F8-44A3-AE8D-00491AA91F5F}" type="datetime1">
              <a:rPr lang="en-AU" smtClean="0"/>
              <a:t>18/11/2021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558EF9F7-B4E2-45F7-B0FD-D61AAE48B8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85023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643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577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2532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5625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0279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0681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244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767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94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7740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17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252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64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3550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4330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3239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0882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0983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003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787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75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5175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9529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6298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381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0310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166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04150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4562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943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0682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385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97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62254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4123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0819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9144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241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8631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229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806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281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517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3180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EF9F7-B4E2-45F7-B0FD-D61AAE48B80E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973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Static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0B714-415B-40DD-910F-A916F7AE8A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solidFill>
            <a:srgbClr val="1018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 algn="ctr">
              <a:defRPr sz="6000" baseline="0"/>
            </a:lvl1pPr>
          </a:lstStyle>
          <a:p>
            <a:r>
              <a:rPr lang="en-US" dirty="0"/>
              <a:t>Parent Information Evening</a:t>
            </a:r>
            <a:br>
              <a:rPr lang="en-US" dirty="0"/>
            </a:br>
            <a:r>
              <a:rPr lang="en-US" dirty="0"/>
              <a:t>Year 7 2019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CAC44-F760-468B-9170-53BDA6B39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29629"/>
            <a:ext cx="9144000" cy="1655762"/>
          </a:xfrm>
          <a:solidFill>
            <a:srgbClr val="1018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WELCOME TO LEEMING SENIOR HIGH SCHOO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865E-862E-4BE9-8AF1-8896F3A1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44"/>
            <a:ext cx="10515600" cy="1325563"/>
          </a:xfrm>
          <a:ln w="38100"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66D9-B78E-4188-A4DD-D75BF4006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E9BD5-5C49-4115-9401-9F1C49D06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EF378-8A37-4258-80B3-72E3AAE4E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74595-E552-49FA-9AFC-34F8EE3E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C5148A-A3F6-480D-A608-7444048F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2EB4-773E-4F33-A15F-0FE32075446D}" type="datetime1">
              <a:rPr lang="en-US" smtClean="0"/>
              <a:t>11/18/2021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C4E63A-7788-4D37-B9A5-943CC56A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61D0D8-73F9-406F-B740-FA958F8EF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60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865E-862E-4BE9-8AF1-8896F3A1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44"/>
            <a:ext cx="10515600" cy="1325563"/>
          </a:xfrm>
          <a:ln w="38100"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66D9-B78E-4188-A4DD-D75BF4006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E9BD5-5C49-4115-9401-9F1C49D06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EF378-8A37-4258-80B3-72E3AAE4E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74595-E552-49FA-9AFC-34F8EE3E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591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_N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865E-862E-4BE9-8AF1-8896F3A1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here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66D9-B78E-4188-A4DD-D75BF4006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E9BD5-5C49-4115-9401-9F1C49D06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EF378-8A37-4258-80B3-72E3AAE4E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74595-E552-49FA-9AFC-34F8EE3E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8774" y="1686296"/>
            <a:ext cx="8882743" cy="0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0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E25F-9BDA-45F5-8F8B-44AC0244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E3392-EA68-458A-9C0B-49465A52C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7CAE-04D4-4205-8F18-1251E536B654}" type="datetime1">
              <a:rPr lang="en-US" smtClean="0"/>
              <a:t>11/18/2021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31F66-0A74-47F4-9434-6FFFEC11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3D21-137B-4DDF-93C4-A8E7F9B7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81000" y="1181100"/>
            <a:ext cx="7715250" cy="28575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721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E25F-9BDA-45F5-8F8B-44AC0244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19100" y="1200150"/>
            <a:ext cx="7667625" cy="0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1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E25F-9BDA-45F5-8F8B-44AC0244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419100" y="1196975"/>
            <a:ext cx="11077807" cy="3175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921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D8EAC-C229-49F4-8E56-FDE1250C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B7A1-BC10-421A-BD42-7F279B1F910B}" type="datetime1">
              <a:rPr lang="en-US" smtClean="0"/>
              <a:t>11/18/2021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3B0B6-87C7-4B16-979F-85F47350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C0C79-8E5C-456E-9ED5-FE739E53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8856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087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A747-9C8D-4183-836D-277D8CE6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529D8-D529-4EC4-B9BC-F2A3C0A5C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B7DFD-E441-425D-9D20-BD31E8488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717EA-54AE-41F2-A3A2-E9259C04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40430-4C8B-4653-A282-A361FB96819B}" type="datetime1">
              <a:rPr lang="en-US" smtClean="0"/>
              <a:t>11/18/2021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64643-13C9-4A1D-AE09-387D6502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62DB4-4438-49C7-85CF-0771DF37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6518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A747-9C8D-4183-836D-277D8CE6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529D8-D529-4EC4-B9BC-F2A3C0A5C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B7DFD-E441-425D-9D20-BD31E8488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51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862E-8DA5-4453-8B2B-67021577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BF66D-DFDE-43B4-AC70-B6AA3F670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F86CA-0D51-4465-8B44-4070EAB8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6C24-1F87-4416-A117-AEE536A82056}" type="datetime1">
              <a:rPr lang="en-US" smtClean="0"/>
              <a:t>11/18/2021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50A94-7C69-4FDE-87E6-544F60E2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37CD5-5A7D-4CAC-9C52-8D34F780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644F8-9CE7-41EF-AD4C-424BC111B6C6}"/>
              </a:ext>
            </a:extLst>
          </p:cNvPr>
          <p:cNvCxnSpPr/>
          <p:nvPr userDrawn="1"/>
        </p:nvCxnSpPr>
        <p:spPr>
          <a:xfrm flipV="1">
            <a:off x="0" y="1196623"/>
            <a:ext cx="7999767" cy="352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897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2DE5-767C-43DE-AA01-D6CD45A9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594E45-0631-4664-B243-CE6475FDC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F626E-14A3-455B-9BE5-F0B8B6204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A6092-9D34-44F6-9E45-73060C07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50B1-3AC9-4705-91CC-CB30B578ACCD}" type="datetime1">
              <a:rPr lang="en-US" smtClean="0"/>
              <a:t>11/18/2021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39316-E837-4FBB-95FC-F52B189F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9D947-73F2-4155-AE88-583329E7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297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2DE5-767C-43DE-AA01-D6CD45A9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594E45-0631-4664-B243-CE6475FDC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F626E-14A3-455B-9BE5-F0B8B6204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005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83E0-0A33-4E50-9A0D-EC60EF4A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F0213-3FCF-480A-9795-33BEE04F8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91D2-A044-4709-913A-591F6DDE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EFBEA-1EE5-478E-A478-A69938FE00C5}" type="datetime1">
              <a:rPr lang="en-US" smtClean="0"/>
              <a:t>11/18/2021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7D70A-BF17-4069-ACC2-64D7F02D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96E1-124B-44D9-ACCA-47AAB2288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09575" y="1190625"/>
            <a:ext cx="7667625" cy="9525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824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83E0-0A33-4E50-9A0D-EC60EF4A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F0213-3FCF-480A-9795-33BEE04F8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5" name="Straight Connector 4"/>
          <p:cNvCxnSpPr/>
          <p:nvPr userDrawn="1"/>
        </p:nvCxnSpPr>
        <p:spPr>
          <a:xfrm flipV="1">
            <a:off x="409575" y="1190625"/>
            <a:ext cx="7686675" cy="28575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46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D795A-489A-47BE-8DCD-329A52E9E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BAF85-975A-4811-8E8C-7B0194458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86947-3152-435F-911E-555DCEA1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2F17-9F83-4ABE-A227-542F80AEDB61}" type="datetime1">
              <a:rPr lang="en-US" smtClean="0"/>
              <a:t>11/18/2021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A63AA-7B02-4885-9DEB-AE8B2BC6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B43F4-56D4-44F2-9859-3A488104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29330" y="382772"/>
            <a:ext cx="21265" cy="5007935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08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D795A-489A-47BE-8DCD-329A52E9E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BAF85-975A-4811-8E8C-7B0194458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729330" y="350874"/>
            <a:ext cx="0" cy="5050466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32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862E-8DA5-4453-8B2B-67021577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BF66D-DFDE-43B4-AC70-B6AA3F670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644F8-9CE7-41EF-AD4C-424BC111B6C6}"/>
              </a:ext>
            </a:extLst>
          </p:cNvPr>
          <p:cNvCxnSpPr/>
          <p:nvPr userDrawn="1"/>
        </p:nvCxnSpPr>
        <p:spPr>
          <a:xfrm flipV="1">
            <a:off x="0" y="1196623"/>
            <a:ext cx="7999767" cy="352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6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15AF-E8E0-4314-B12A-D2D06189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0" y="16589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BCAC6-F056-4607-AAFC-4FAA1A96F6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													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1FF94-2774-4657-9D06-CE2D93B2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D8A61-E889-40A0-9D1A-988754BA103F}" type="datetime1">
              <a:rPr lang="en-US" smtClean="0"/>
              <a:t>11/18/2021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BD127-92D2-4389-A79C-B9A56F2DE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26856-CA74-44F2-B915-847EB312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612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15AF-E8E0-4314-B12A-D2D06189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0" y="16589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BCAC6-F056-4607-AAFC-4FAA1A96F6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														</a:t>
            </a:r>
          </a:p>
        </p:txBody>
      </p:sp>
    </p:spTree>
    <p:extLst>
      <p:ext uri="{BB962C8B-B14F-4D97-AF65-F5344CB8AC3E}">
        <p14:creationId xmlns:p14="http://schemas.microsoft.com/office/powerpoint/2010/main" val="325281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8B28-6FF7-4BDF-89D8-7E8B7A1E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4C24-4EF9-49CD-A5BB-306783DA1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5893A-2E87-4AF1-8377-C0C1B3D69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B20-2600-4144-BA04-2F16E031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750-81F3-4F67-AB5E-7A17AB602521}" type="datetime1">
              <a:rPr lang="en-US" smtClean="0"/>
              <a:t>11/18/2021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6DAA5-A1BA-4035-AE93-83D8C8CA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2486A-09E3-4399-9D8E-437F6465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91886" y="1143000"/>
            <a:ext cx="7707085" cy="0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8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8B28-6FF7-4BDF-89D8-7E8B7A1E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4C24-4EF9-49CD-A5BB-306783DA1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5893A-2E87-4AF1-8377-C0C1B3D69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5636" y="1143000"/>
            <a:ext cx="7659585" cy="0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34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EAC6-C0DB-4742-9959-72D36A1B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B814E-52A7-4B04-8894-2FF82B7D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3BC5-6881-4F59-AA6D-0F70B5970693}" type="datetime1">
              <a:rPr lang="en-US" smtClean="0"/>
              <a:t>11/18/2021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A3B73-8064-4B87-8E96-F3F0B110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66F1-26A7-4C0C-A32E-2A9ECA96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/   200</a:t>
            </a:r>
            <a:fld id="{CD628274-437C-4402-9009-D54C744B9696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7512" y="1143000"/>
            <a:ext cx="7671459" cy="0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0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EAC6-C0DB-4742-9959-72D36A1B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03761" y="1143000"/>
            <a:ext cx="7695210" cy="0"/>
          </a:xfrm>
          <a:prstGeom prst="line">
            <a:avLst/>
          </a:prstGeom>
          <a:ln w="381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04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D64B18-FF0C-4275-AF65-F58EA8C2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21" y="309387"/>
            <a:ext cx="10515600" cy="887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DB94-5A4B-4A6F-A7E5-D6C2F7204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21" y="14248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13AED-0441-41DC-944D-B03A73376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528" y="6518364"/>
            <a:ext cx="1894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A8F81-40BF-4C61-AC09-B3904E6FE2AC}" type="datetime1">
              <a:rPr lang="en-US" smtClean="0"/>
              <a:t>11/18/2021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56B82-C329-40D7-AF1B-4D1361A6B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45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FD9AC-46F0-479C-9EEE-CB9D1511A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65275" y="6518450"/>
            <a:ext cx="787399" cy="33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/   200</a:t>
            </a:r>
            <a:fld id="{CD628274-437C-4402-9009-D54C744B969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2C25A-3F5B-4006-BC7B-88BFB618F7C7}"/>
              </a:ext>
            </a:extLst>
          </p:cNvPr>
          <p:cNvSpPr/>
          <p:nvPr userDrawn="1"/>
        </p:nvSpPr>
        <p:spPr>
          <a:xfrm>
            <a:off x="11811000" y="0"/>
            <a:ext cx="381000" cy="6858000"/>
          </a:xfrm>
          <a:prstGeom prst="rect">
            <a:avLst/>
          </a:prstGeom>
          <a:solidFill>
            <a:srgbClr val="1018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0A33B-3BA2-4620-96A7-F60A05AE90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801" y="6396761"/>
            <a:ext cx="2112153" cy="4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4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52" r:id="rId6"/>
    <p:sldLayoutId id="2147483663" r:id="rId7"/>
    <p:sldLayoutId id="2147483660" r:id="rId8"/>
    <p:sldLayoutId id="2147483664" r:id="rId9"/>
    <p:sldLayoutId id="2147483653" r:id="rId10"/>
    <p:sldLayoutId id="2147483672" r:id="rId11"/>
    <p:sldLayoutId id="2147483665" r:id="rId12"/>
    <p:sldLayoutId id="2147483654" r:id="rId13"/>
    <p:sldLayoutId id="2147483666" r:id="rId14"/>
    <p:sldLayoutId id="2147483673" r:id="rId15"/>
    <p:sldLayoutId id="2147483655" r:id="rId16"/>
    <p:sldLayoutId id="2147483667" r:id="rId17"/>
    <p:sldLayoutId id="2147483656" r:id="rId18"/>
    <p:sldLayoutId id="2147483668" r:id="rId19"/>
    <p:sldLayoutId id="2147483657" r:id="rId20"/>
    <p:sldLayoutId id="2147483669" r:id="rId21"/>
    <p:sldLayoutId id="2147483658" r:id="rId22"/>
    <p:sldLayoutId id="2147483670" r:id="rId23"/>
    <p:sldLayoutId id="2147483659" r:id="rId24"/>
    <p:sldLayoutId id="2147483671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70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87425" indent="-730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3513" indent="-619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04975" indent="33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1614488" algn="l"/>
        </a:tabLst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166" userDrawn="1">
          <p15:clr>
            <a:srgbClr val="F26B43"/>
          </p15:clr>
        </p15:guide>
        <p15:guide id="3" orient="horz" pos="422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890" userDrawn="1">
          <p15:clr>
            <a:srgbClr val="F26B43"/>
          </p15:clr>
        </p15:guide>
        <p15:guide id="7" pos="6879" userDrawn="1">
          <p15:clr>
            <a:srgbClr val="F26B43"/>
          </p15:clr>
        </p15:guide>
        <p15:guide id="8" pos="257" userDrawn="1">
          <p15:clr>
            <a:srgbClr val="F26B43"/>
          </p15:clr>
        </p15:guide>
        <p15:guide id="9" orient="horz" pos="754" userDrawn="1">
          <p15:clr>
            <a:srgbClr val="F26B43"/>
          </p15:clr>
        </p15:guide>
        <p15:guide id="10" orient="horz" pos="3634" userDrawn="1">
          <p15:clr>
            <a:srgbClr val="F26B43"/>
          </p15:clr>
        </p15:guide>
        <p15:guide id="11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Citizen@student.education.wa.edu.a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connect.det.wa.edu.a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education.com.au/byod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leeming.shs@education.wa.edu.au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lshspandc@gmail.com" TargetMode="External"/><Relationship Id="rId4" Type="http://schemas.openxmlformats.org/officeDocument/2006/relationships/hyperlink" Target="http://www.leeming.wa.edu.au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leeming.shs@education.wa.edu.au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  <a:b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LEEMING SENIOR </a:t>
            </a:r>
            <a:b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PREPARING FOR YEAR 7, 2022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51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CURRICULUM HOLA’s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550" y="1209664"/>
            <a:ext cx="71083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 AND SOCIAL SCIENCES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LANGUAGES/AEP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ENTERPRISE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7893" y="1196623"/>
            <a:ext cx="33060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Ms Sheetal Kalra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Mrs Leanne Longmire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Mrs Jessica De Beer</a:t>
            </a:r>
          </a:p>
          <a:p>
            <a:pPr>
              <a:lnSpc>
                <a:spcPct val="150000"/>
              </a:lnSpc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Mrs Mel Hansen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Esther Janes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 Justin Cannell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 Shane Ellis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 Mark Williams</a:t>
            </a:r>
          </a:p>
        </p:txBody>
      </p:sp>
    </p:spTree>
    <p:extLst>
      <p:ext uri="{BB962C8B-B14F-4D97-AF65-F5344CB8AC3E}">
        <p14:creationId xmlns:p14="http://schemas.microsoft.com/office/powerpoint/2010/main" val="23241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YEAR 7 CURRICULUM </a:t>
            </a:r>
            <a:r>
              <a:rPr lang="en-AU" b="1" dirty="0" smtClean="0">
                <a:solidFill>
                  <a:srgbClr val="10184E"/>
                </a:solidFill>
              </a:rPr>
              <a:t>2022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20" y="1085663"/>
            <a:ext cx="9060166" cy="574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 AND SOCIAL SCIENCES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– FRENCH OR JAPANESE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>
              <a:lnSpc>
                <a:spcPct val="150000"/>
              </a:lnSpc>
            </a:pPr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</a:p>
          <a:p>
            <a:r>
              <a:rPr lang="en-AU" sz="25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</a:t>
            </a:r>
          </a:p>
          <a:p>
            <a:pPr>
              <a:lnSpc>
                <a:spcPct val="150000"/>
              </a:lnSpc>
            </a:pPr>
            <a:r>
              <a:rPr lang="en-A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Electives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(students need to study 1 performance and 1 visual art subject)</a:t>
            </a:r>
            <a:endParaRPr lang="en-AU" sz="2000" b="1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ENTERPRISE (incl. COMPUTING)</a:t>
            </a:r>
          </a:p>
          <a:p>
            <a:r>
              <a:rPr lang="en-AU" sz="2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 (MUSIC, DRAMA, ART, MEDIA, DANCE)</a:t>
            </a:r>
          </a:p>
          <a:p>
            <a:pPr>
              <a:lnSpc>
                <a:spcPct val="150000"/>
              </a:lnSpc>
            </a:pPr>
            <a:endParaRPr lang="en-AU" sz="2500" b="1" dirty="0">
              <a:solidFill>
                <a:srgbClr val="101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83486" y="1085663"/>
            <a:ext cx="2525486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4hrs per week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4 hrs per week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4 hrs per week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2 hrs per week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4 hrs per week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1 hr per week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2 hrs per week</a:t>
            </a:r>
            <a:endParaRPr lang="en-AU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96401" y="5386388"/>
            <a:ext cx="24370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2 hrs per week </a:t>
            </a:r>
          </a:p>
          <a:p>
            <a:pPr algn="ctr"/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2 hrs per week</a:t>
            </a:r>
          </a:p>
        </p:txBody>
      </p:sp>
    </p:spTree>
    <p:extLst>
      <p:ext uri="{BB962C8B-B14F-4D97-AF65-F5344CB8AC3E}">
        <p14:creationId xmlns:p14="http://schemas.microsoft.com/office/powerpoint/2010/main" val="20562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TIMETABLES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971" y="1480457"/>
            <a:ext cx="99713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Arts (performing and visual) and Technology and Enterprise are now compulsory elective areas.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Digital Technologies will be studied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year in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Language is compulsory and a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year-long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program in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Years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7 and 8.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will receive their timetable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Week 1.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will need to make multiple copies of their timetable – in diary and their file/notebook, copy on the fridge…</a:t>
            </a:r>
          </a:p>
        </p:txBody>
      </p:sp>
    </p:spTree>
    <p:extLst>
      <p:ext uri="{BB962C8B-B14F-4D97-AF65-F5344CB8AC3E}">
        <p14:creationId xmlns:p14="http://schemas.microsoft.com/office/powerpoint/2010/main" val="18413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YEAR 7 CURRICULUM </a:t>
            </a:r>
            <a:r>
              <a:rPr lang="en-AU" b="1" dirty="0" smtClean="0">
                <a:solidFill>
                  <a:srgbClr val="10184E"/>
                </a:solidFill>
              </a:rPr>
              <a:t>2022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4139" y="1697924"/>
            <a:ext cx="9514115" cy="448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PROGRAMS:</a:t>
            </a:r>
          </a:p>
          <a:p>
            <a:endParaRPr lang="en-A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500" b="1" dirty="0">
                <a:latin typeface="Arial" panose="020B0604020202020204" pitchFamily="34" charset="0"/>
                <a:cs typeface="Arial" panose="020B0604020202020204" pitchFamily="34" charset="0"/>
              </a:rPr>
              <a:t>Resiliency Program </a:t>
            </a: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will be incorporated in the Health and Physical Education program.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500" b="1" dirty="0">
                <a:latin typeface="Arial" panose="020B0604020202020204" pitchFamily="34" charset="0"/>
                <a:cs typeface="Arial" panose="020B0604020202020204" pitchFamily="34" charset="0"/>
              </a:rPr>
              <a:t>Digital Literacy &amp; Inquiry Skills Program: </a:t>
            </a: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1 hour per week each term with time from Maths, Science, English and HASS.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AU" sz="2500" b="1" dirty="0">
                <a:latin typeface="Arial" panose="020B0604020202020204" pitchFamily="34" charset="0"/>
                <a:cs typeface="Arial" panose="020B0604020202020204" pitchFamily="34" charset="0"/>
              </a:rPr>
              <a:t>Cyber Safety </a:t>
            </a: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presentation with Paul </a:t>
            </a:r>
            <a:r>
              <a:rPr lang="en-AU" sz="2500" dirty="0" err="1">
                <a:latin typeface="Arial" panose="020B0604020202020204" pitchFamily="34" charset="0"/>
                <a:cs typeface="Arial" panose="020B0604020202020204" pitchFamily="34" charset="0"/>
              </a:rPr>
              <a:t>Litherland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A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10184E"/>
                </a:solidFill>
              </a:rPr>
              <a:t>YEAR 7 PAT TESTING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112" y="2071396"/>
            <a:ext cx="10002417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Week 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Need BYOD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used to monitor student progress over time and teacher effectiveness.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CONNECT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284" y="1349829"/>
            <a:ext cx="88827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All students have a Connect account e.g.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John.Citizen@student.education.wa.edu.au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Passwords are the same as their school password.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and Parents can access Connect 24/7 to access subject specific course content.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Access via de portal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https://connect.det.wa.edu.au/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It is a major conduit for communication between teachers and parents, we therefore recommend checking it regularly.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693" y="3472543"/>
            <a:ext cx="3089719" cy="2175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693" y="2212698"/>
            <a:ext cx="282269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0" y="304800"/>
            <a:ext cx="5475514" cy="1023257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SCHOOL RULES, POLICIES &amp; GUIDELINES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7171" y="1338943"/>
            <a:ext cx="6697436" cy="284117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AU" sz="2800" dirty="0"/>
              <a:t>Based on the Rights and Responsibilities of our School Community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900" dirty="0"/>
              <a:t>Behaviour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900" dirty="0"/>
              <a:t>Uniform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900" dirty="0"/>
              <a:t>School Grounds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900" dirty="0"/>
              <a:t>Property and Security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900" dirty="0"/>
              <a:t>Extra Curricula Activities </a:t>
            </a:r>
          </a:p>
          <a:p>
            <a:pPr lvl="2">
              <a:lnSpc>
                <a:spcPct val="100000"/>
              </a:lnSpc>
            </a:pPr>
            <a:endParaRPr lang="en-AU" sz="2000" dirty="0"/>
          </a:p>
          <a:p>
            <a:pPr>
              <a:lnSpc>
                <a:spcPct val="100000"/>
              </a:lnSpc>
            </a:pPr>
            <a:endParaRPr lang="en-AU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" y="272143"/>
            <a:ext cx="4372306" cy="6183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7171" y="4005943"/>
            <a:ext cx="643890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For Appropriate use of Computer Facilities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For Appropriate Mobile Phones and Other Personal Electronic Devices Usage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BYOD Device Policy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33655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45" y="0"/>
            <a:ext cx="4849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21" y="0"/>
            <a:ext cx="10515600" cy="1196623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LEARNING TECHNOLOGIES </a:t>
            </a:r>
            <a:br>
              <a:rPr lang="en-AU" b="1" dirty="0">
                <a:solidFill>
                  <a:srgbClr val="10184E"/>
                </a:solidFill>
              </a:rPr>
            </a:br>
            <a:r>
              <a:rPr lang="en-AU" b="1" dirty="0">
                <a:solidFill>
                  <a:srgbClr val="10184E"/>
                </a:solidFill>
              </a:rPr>
              <a:t>USAGE AGREEMENT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766" y="2226425"/>
            <a:ext cx="1079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All students &amp; parents were required to complete and sign a Learning Technologies Acceptable Usage Agreement in the Enrolment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Third Party consent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21" y="309387"/>
            <a:ext cx="8711822" cy="887236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BYOD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409" y="2283874"/>
            <a:ext cx="10660365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Leeming is a BYOD school. </a:t>
            </a: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specifications &amp; Information </a:t>
            </a: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will be placed on the school website and Connect for all </a:t>
            </a: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 after the Fees and Charges have been posted out.</a:t>
            </a:r>
          </a:p>
          <a:p>
            <a:pPr>
              <a:lnSpc>
                <a:spcPct val="150000"/>
              </a:lnSpc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Contact: christine.steel@education.wa.edu.au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5906" y="1514433"/>
            <a:ext cx="6447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Your Own Device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549" y="5212188"/>
            <a:ext cx="2105019" cy="15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1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10184E"/>
                </a:solidFill>
              </a:rPr>
              <a:t>BYOD </a:t>
            </a:r>
            <a:r>
              <a:rPr lang="en-AU" b="1" dirty="0" smtClean="0">
                <a:solidFill>
                  <a:srgbClr val="10184E"/>
                </a:solidFill>
              </a:rPr>
              <a:t>2022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988" y="1576274"/>
            <a:ext cx="111796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All Year 7 students will participate in the Digital Literacy &amp; Inquiry Skills program.</a:t>
            </a:r>
          </a:p>
          <a:p>
            <a:pPr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During Term 1 they will learn how to: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Access the Department of Education Portal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Log on to School Email, Connect and the School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Organisation – set up subject </a:t>
            </a: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folders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Week 2 – bring the device to check access to the school Wi-Fi.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Week </a:t>
            </a: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3 - 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students will be </a:t>
            </a:r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doing PAT testing and need to bring their device to school.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314" y="5117841"/>
            <a:ext cx="9913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 is for all Year 7 students to </a:t>
            </a:r>
            <a:r>
              <a:rPr lang="en-A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access to the school’s Wi-Fi by the end of Week 2.</a:t>
            </a:r>
            <a:endParaRPr lang="en-AU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BYOD PREFERRED SUPPLIER &amp;</a:t>
            </a:r>
            <a:br>
              <a:rPr lang="en-AU" b="1" dirty="0">
                <a:solidFill>
                  <a:srgbClr val="10184E"/>
                </a:solidFill>
              </a:rPr>
            </a:br>
            <a:r>
              <a:rPr lang="en-AU" b="1" dirty="0">
                <a:solidFill>
                  <a:srgbClr val="10184E"/>
                </a:solidFill>
              </a:rPr>
              <a:t>MINIMUM SPECIFICATIONS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454" y="1891794"/>
            <a:ext cx="114332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Leeming SHS has negotiated a preferred supplier with JB Education. </a:t>
            </a: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http://www.jbeducation.com.au/byod/</a:t>
            </a: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 (Password - </a:t>
            </a:r>
            <a:r>
              <a:rPr lang="en-A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leemingshs2022)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BYOD can be purchased from preferred supplier or retailer of choice.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Must meet minimum requirements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 Website. 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PREFERRED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60714"/>
            <a:ext cx="5181600" cy="5040086"/>
          </a:xfrm>
        </p:spPr>
        <p:txBody>
          <a:bodyPr>
            <a:normAutofit/>
          </a:bodyPr>
          <a:lstStyle/>
          <a:p>
            <a:r>
              <a:rPr lang="en-AU" dirty="0"/>
              <a:t>Surface Pro </a:t>
            </a:r>
            <a:r>
              <a:rPr lang="en-AU" dirty="0" smtClean="0"/>
              <a:t>6 (Pro 4 or Above) 256 </a:t>
            </a:r>
            <a:r>
              <a:rPr lang="en-AU" dirty="0" err="1" smtClean="0"/>
              <a:t>gb</a:t>
            </a:r>
            <a:r>
              <a:rPr lang="en-AU" dirty="0" smtClean="0"/>
              <a:t>, 8gb Keyboard Digital Pen Windows </a:t>
            </a:r>
            <a:r>
              <a:rPr lang="en-AU" dirty="0"/>
              <a:t>10 </a:t>
            </a:r>
            <a:r>
              <a:rPr lang="en-AU" dirty="0" smtClean="0"/>
              <a:t>Pro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28656" y="1360714"/>
            <a:ext cx="5464629" cy="4351338"/>
          </a:xfrm>
        </p:spPr>
        <p:txBody>
          <a:bodyPr/>
          <a:lstStyle/>
          <a:p>
            <a:r>
              <a:rPr lang="en-AU" dirty="0"/>
              <a:t>Surface </a:t>
            </a:r>
            <a:r>
              <a:rPr lang="en-AU" dirty="0" smtClean="0"/>
              <a:t>Go 128gb Keyboard Digital Pen Windows 10 Pro </a:t>
            </a:r>
          </a:p>
          <a:p>
            <a:r>
              <a:rPr lang="en-AU" dirty="0" smtClean="0"/>
              <a:t>Microsoft Surface Laptop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5" y="2525222"/>
            <a:ext cx="3762763" cy="4194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593581"/>
            <a:ext cx="4370093" cy="2445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800397" y="6101770"/>
            <a:ext cx="493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See Website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20" y="0"/>
            <a:ext cx="10965165" cy="1196623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STUDENTS WHO HAVE A LAPTOP/TABLET FROM PRIMARY SCHOOL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20" y="1817914"/>
            <a:ext cx="106603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can bring devices to Leeming SHS providing they have the minimum specifications.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Apple </a:t>
            </a:r>
            <a:r>
              <a:rPr lang="en-A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Macbooks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are able to be connected to the school network and there is now a free Office 365 App. </a:t>
            </a:r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(Please be aware that there is limited functionality – </a:t>
            </a:r>
            <a:r>
              <a:rPr lang="en-A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– no touch screen, some apps do not work</a:t>
            </a:r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30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ELECTRONIC DEVICES –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21" y="1911531"/>
            <a:ext cx="1074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use of mobile phones for students is banned from the time they arrive at school until the end of the school day – including before school and at break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Phones must be turned off during school hours and kept off and out of sight until the end of the school day.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ban restricts the use of mobile phones, smart watches, earbuds, tablets and headphones.</a:t>
            </a:r>
          </a:p>
          <a:p>
            <a:pPr>
              <a:lnSpc>
                <a:spcPct val="20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2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ELECTRONIC DEVICES – 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035" y="1810107"/>
            <a:ext cx="102325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Students should never use their phone/device to take photos or videos of themselves or other students. This includes travelling to and from school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. The Director General has made specific the consequence for this type of behaviour, which is suspension from school.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Leeming SHS will accept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no responsibility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for theft, loss, damage or health effects (potential or actual) resulting from having a mobile phone.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359" y="2693772"/>
            <a:ext cx="1913771" cy="26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640" y="3023998"/>
            <a:ext cx="2145978" cy="2145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ELECTRONIC DEVICES – 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056" y="1556657"/>
            <a:ext cx="106353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Inappropriate use of electronic devices will result in the device being confiscated by staff.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device will be given to the Head of Learning Area.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student will be permitted to collect their device at the end of the day.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who continue to break the rules will have their privilege removed.</a:t>
            </a:r>
          </a:p>
        </p:txBody>
      </p:sp>
    </p:spTree>
    <p:extLst>
      <p:ext uri="{BB962C8B-B14F-4D97-AF65-F5344CB8AC3E}">
        <p14:creationId xmlns:p14="http://schemas.microsoft.com/office/powerpoint/2010/main" val="37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21" y="309387"/>
            <a:ext cx="11186596" cy="887236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LEEMING SHS SMARTRIDER LIBRARY CARD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85" y="1412875"/>
            <a:ext cx="9406943" cy="295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924" y="4358437"/>
            <a:ext cx="3664014" cy="2347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032" y="4403691"/>
            <a:ext cx="354818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3E16-D31D-481A-8271-FCBBA5DF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>
                <a:solidFill>
                  <a:srgbClr val="10184E"/>
                </a:solidFill>
              </a:rPr>
              <a:t>BUS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3CC2D-2481-485C-897E-4D6BDFF64971}"/>
              </a:ext>
            </a:extLst>
          </p:cNvPr>
          <p:cNvSpPr txBox="1"/>
          <p:nvPr/>
        </p:nvSpPr>
        <p:spPr>
          <a:xfrm>
            <a:off x="504496" y="1355834"/>
            <a:ext cx="1065491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Morning Service Cockburn Station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- Bus 515 departs at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7:51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am arrives at Leeming SHS at approximately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8:11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am. 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Morning Service Murdoch Station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- Bus 515 departs at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8:07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am. Bus 516 departs at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8:10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am. Buses arrive at Leeming SHS at approximately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8:16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am.(Bus 515) and 8:18 am (Bus 516) </a:t>
            </a:r>
          </a:p>
          <a:p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Afternoon Service to Murdoch Station -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will include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buses leaving Leeming SHS at 2:58 pm and 1 bus at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3:36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pm. 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Afternoon Service to Cockburn Station -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leaves Leeming SHS 2:58 pm.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3152F-0E77-4160-8337-344CA59B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446" y="5235205"/>
            <a:ext cx="3561332" cy="16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10184E"/>
                </a:solidFill>
              </a:rPr>
              <a:t>THE SCHOOL DAY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21" y="1625081"/>
            <a:ext cx="11262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do not have bells at LSHS. Students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are required to be in class at 8.30 am.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If your child is late to school they are required to sign in at Student Services and collect a late note before they go to class.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If students arrive late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without reporting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to Student Services a text message will be sent home to indicate your child is absent.</a:t>
            </a:r>
          </a:p>
        </p:txBody>
      </p:sp>
    </p:spTree>
    <p:extLst>
      <p:ext uri="{BB962C8B-B14F-4D97-AF65-F5344CB8AC3E}">
        <p14:creationId xmlns:p14="http://schemas.microsoft.com/office/powerpoint/2010/main" val="41373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B7A1-BC10-421A-BD42-7F279B1F910B}" type="datetime1">
              <a:rPr lang="en-US" smtClean="0"/>
              <a:t>11/18/2021</a:t>
            </a:fld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3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73" y="317241"/>
            <a:ext cx="5878286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36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UNIFORM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21" y="2042310"/>
            <a:ext cx="11212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Wearing the school uniform is compulsory both in school and on out-of-school excursions. The Physical Education uniform is also compulsory.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are expected to wear the school uniform every day and to change into their Physical Education uniform during their Physical Education lessons. </a:t>
            </a:r>
          </a:p>
        </p:txBody>
      </p:sp>
    </p:spTree>
    <p:extLst>
      <p:ext uri="{BB962C8B-B14F-4D97-AF65-F5344CB8AC3E}">
        <p14:creationId xmlns:p14="http://schemas.microsoft.com/office/powerpoint/2010/main" val="41273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smtClean="0">
                <a:solidFill>
                  <a:srgbClr val="10184E"/>
                </a:solidFill>
              </a:rPr>
              <a:t>ATTENDANCE - </a:t>
            </a:r>
            <a:r>
              <a:rPr lang="en-AU" b="1" dirty="0" smtClean="0">
                <a:solidFill>
                  <a:srgbClr val="10184E"/>
                </a:solidFill>
              </a:rPr>
              <a:t>COMPASS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29" y="1535380"/>
            <a:ext cx="1127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Parents/Guardians of a student who is absent from school are requested to: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the school via the Compass App.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Write a note explaining the absence and arrange for your child to give it to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Attendance Officer located in the Student Services building.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Inform the school of planned holidays – keep in mind that holidays will be marked as “K” “unauthorised absences” as outlined in Departmental Guidelines and will impact upon your child’s attendance record.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629" y="5290458"/>
            <a:ext cx="1049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All unexplained absences from school will have 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SMS sent to parents between 10:00-11:00 am on the day of absence.</a:t>
            </a:r>
          </a:p>
        </p:txBody>
      </p:sp>
    </p:spTree>
    <p:extLst>
      <p:ext uri="{BB962C8B-B14F-4D97-AF65-F5344CB8AC3E}">
        <p14:creationId xmlns:p14="http://schemas.microsoft.com/office/powerpoint/2010/main" val="41961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B7A1-BC10-421A-BD42-7F279B1F910B}" type="datetime1">
              <a:rPr lang="en-US" smtClean="0"/>
              <a:t>11/18/2021</a:t>
            </a:fld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32</a:t>
            </a:fld>
            <a:endParaRPr lang="en-AU"/>
          </a:p>
        </p:txBody>
      </p:sp>
      <p:pic>
        <p:nvPicPr>
          <p:cNvPr id="5" name="Picture 4" descr="File:Thank you 001.jp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06" y="309387"/>
            <a:ext cx="10515600" cy="887236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>
                <a:solidFill>
                  <a:srgbClr val="10184E"/>
                </a:solidFill>
              </a:rPr>
              <a:t>STUDENT SERVICES MANAGER YEAR </a:t>
            </a:r>
            <a:r>
              <a:rPr lang="en-AU" b="1" dirty="0" smtClean="0">
                <a:solidFill>
                  <a:srgbClr val="10184E"/>
                </a:solidFill>
              </a:rPr>
              <a:t>7-8 Ms ANGELA KOIOS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787" y="1855376"/>
            <a:ext cx="910902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/>
              <a:t>Co-ordinate Programs for Social and Emotional Wellbeing.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/>
              <a:t>Work </a:t>
            </a: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closely with and support Student Services Team.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Year Co-ordinator in managing attendance.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and management of pastoral care Years 7-8.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Parent contact.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Liaison with Primary Schools. 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98532177"/>
              </p:ext>
            </p:extLst>
          </p:nvPr>
        </p:nvGraphicFramePr>
        <p:xfrm>
          <a:off x="1526102" y="1248630"/>
          <a:ext cx="8059332" cy="560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STUDENT SERVICES TEAM</a:t>
            </a:r>
          </a:p>
        </p:txBody>
      </p:sp>
    </p:spTree>
    <p:extLst>
      <p:ext uri="{BB962C8B-B14F-4D97-AF65-F5344CB8AC3E}">
        <p14:creationId xmlns:p14="http://schemas.microsoft.com/office/powerpoint/2010/main" val="22068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STUDENT SERVICES TEAM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273" y="1730829"/>
            <a:ext cx="486273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Student Services Manager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Year 7 Coordinator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Support </a:t>
            </a: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Psychologist 2022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School Chaplains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School Nurse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Attendance Officer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2972" y="1730829"/>
            <a:ext cx="569322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Ms Angela </a:t>
            </a:r>
            <a:r>
              <a:rPr lang="en-AU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Koios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Mr Dillon Webb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Mrs Sally Burgess</a:t>
            </a:r>
          </a:p>
          <a:p>
            <a:pPr>
              <a:lnSpc>
                <a:spcPct val="150000"/>
              </a:lnSpc>
            </a:pPr>
            <a:r>
              <a:rPr lang="en-A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Ms Vanessa </a:t>
            </a:r>
            <a:r>
              <a:rPr lang="en-AU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Birkinshaw</a:t>
            </a:r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Mrs Bettina Carter and Mr. Carl Hough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Mrs Deb Kitak</a:t>
            </a:r>
          </a:p>
          <a:p>
            <a:pPr>
              <a:lnSpc>
                <a:spcPct val="150000"/>
              </a:lnSpc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Ms Joanne Cobby</a:t>
            </a:r>
          </a:p>
        </p:txBody>
      </p:sp>
    </p:spTree>
    <p:extLst>
      <p:ext uri="{BB962C8B-B14F-4D97-AF65-F5344CB8AC3E}">
        <p14:creationId xmlns:p14="http://schemas.microsoft.com/office/powerpoint/2010/main" val="2026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PASTORAL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543" y="1447800"/>
            <a:ext cx="92093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Student Services team with the support of classroom teachers implement a multi-faceted pastoral care program.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primary focus in Year 7 is developing a positive approach to High School and building relationships with peers and members of staff.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Term 1 &amp; 2 activities aim to encourage the development of relationships. Activities include- lunch activities, sport / house activities, team building and a parent meeting.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Year assembly every Monday during House Group time.</a:t>
            </a:r>
          </a:p>
        </p:txBody>
      </p:sp>
    </p:spTree>
    <p:extLst>
      <p:ext uri="{BB962C8B-B14F-4D97-AF65-F5344CB8AC3E}">
        <p14:creationId xmlns:p14="http://schemas.microsoft.com/office/powerpoint/2010/main" val="37028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PASTORAL </a:t>
            </a:r>
            <a:r>
              <a:rPr lang="en-AU" b="1" dirty="0" smtClean="0">
                <a:solidFill>
                  <a:srgbClr val="10184E"/>
                </a:solidFill>
              </a:rPr>
              <a:t>CARE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21" y="1458686"/>
            <a:ext cx="101596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House System has operated for many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Students meet with their House Group teacher each day after recess – 10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Whole school and year group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Many opportunities for your child to be involved in activities they would like to “give it a go” and challenge themselves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500" dirty="0">
                <a:latin typeface="Arial" panose="020B0604020202020204" pitchFamily="34" charset="0"/>
                <a:cs typeface="Arial" panose="020B0604020202020204" pitchFamily="34" charset="0"/>
              </a:rPr>
              <a:t>Students are awarded House Points which contribute to the shields</a:t>
            </a:r>
          </a:p>
          <a:p>
            <a:endParaRPr lang="en-A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348114"/>
            <a:ext cx="1562034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49" y="4348114"/>
            <a:ext cx="1657554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8" y="4348114"/>
            <a:ext cx="1570017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94" y="4348114"/>
            <a:ext cx="163888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CLUBS, EVENTS AND ACTIVITIES</a:t>
            </a: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72" y="1307840"/>
            <a:ext cx="5456853" cy="54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7" y="440575"/>
            <a:ext cx="10582612" cy="847488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10184E"/>
                </a:solidFill>
              </a:rPr>
              <a:t/>
            </a:r>
            <a:br>
              <a:rPr lang="en-AU" b="1" dirty="0" smtClean="0">
                <a:solidFill>
                  <a:srgbClr val="10184E"/>
                </a:solidFill>
              </a:rPr>
            </a:br>
            <a:r>
              <a:rPr lang="en-AU" b="1" dirty="0" smtClean="0">
                <a:solidFill>
                  <a:srgbClr val="10184E"/>
                </a:solidFill>
              </a:rPr>
              <a:t/>
            </a:r>
            <a:br>
              <a:rPr lang="en-AU" b="1" dirty="0" smtClean="0">
                <a:solidFill>
                  <a:srgbClr val="10184E"/>
                </a:solidFill>
              </a:rPr>
            </a:br>
            <a:r>
              <a:rPr lang="en-AU" b="1" dirty="0" smtClean="0">
                <a:solidFill>
                  <a:srgbClr val="10184E"/>
                </a:solidFill>
              </a:rPr>
              <a:t>YEAR </a:t>
            </a:r>
            <a:r>
              <a:rPr lang="en-AU" b="1" dirty="0">
                <a:solidFill>
                  <a:srgbClr val="10184E"/>
                </a:solidFill>
              </a:rPr>
              <a:t>7 CO-ORDINATOR</a:t>
            </a:r>
            <a:br>
              <a:rPr lang="en-AU" b="1" dirty="0">
                <a:solidFill>
                  <a:srgbClr val="10184E"/>
                </a:solidFill>
              </a:rPr>
            </a:br>
            <a:r>
              <a:rPr lang="en-AU" b="1" dirty="0" smtClean="0">
                <a:solidFill>
                  <a:srgbClr val="10184E"/>
                </a:solidFill>
              </a:rPr>
              <a:t>Mr DILLON WEBB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192" y="1954059"/>
            <a:ext cx="10283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Important Contact for Students</a:t>
            </a:r>
          </a:p>
          <a:p>
            <a:pPr marL="457200" indent="-457200">
              <a:buFont typeface="+mj-lt"/>
              <a:buAutoNum type="arabicPeriod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Organize Year 7 Cohort Events and Activities </a:t>
            </a:r>
          </a:p>
          <a:p>
            <a:pPr marL="457200" indent="-457200">
              <a:buFont typeface="+mj-lt"/>
              <a:buAutoNum type="arabicPeriod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Year 7 Attendance Matters 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TONIGHT’S AGENDA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3472" y="1665514"/>
            <a:ext cx="4680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Principal’s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Deputy Principal-Year 7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Student Services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Pastoral </a:t>
            </a: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BYOD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First Day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Important Dates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2" y="1665514"/>
            <a:ext cx="6096710" cy="4068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54" y="4128319"/>
            <a:ext cx="4539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0" dirty="0">
                <a:solidFill>
                  <a:srgbClr val="10184E"/>
                </a:solidFill>
                <a:latin typeface="Brush Script MT" panose="03060802040406070304" pitchFamily="66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6954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DA1B-6C44-4534-9BA6-F50FE9DE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TRANSITION DAY MEETING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61927-F555-47EA-AEEA-05DCBF2E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21" y="1429499"/>
            <a:ext cx="4664363" cy="262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15B78-4A55-4F4D-8F47-6710F680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1" y="4099523"/>
            <a:ext cx="4664363" cy="2622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472918-A363-4C9A-95D2-6C1705379614}"/>
              </a:ext>
            </a:extLst>
          </p:cNvPr>
          <p:cNvSpPr txBox="1"/>
          <p:nvPr/>
        </p:nvSpPr>
        <p:spPr>
          <a:xfrm>
            <a:off x="5258167" y="1360131"/>
            <a:ext cx="6332642" cy="734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1. Meeting Points</a:t>
            </a:r>
          </a:p>
          <a:p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Beginning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of the Day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Performing Arts Centre at the Leeming Recreation Centre at 8.15 am</a:t>
            </a: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Recess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and Lunch: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Recess at 10.30am duration 30 mins and Lunch at 1.15pm duration 30 mins in the Sunken Garden </a:t>
            </a: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c) End of the Day: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Leeming Recreation Centre at approx. 2:40 pm (preferred) or the Sunken Garden at 2:45 pm.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If your child is meeting a sibling please ask them to make a specific arrangement. Parking is not available at the front of the school.</a:t>
            </a: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LcParenR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LcParenR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TRANSITION 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21" y="1176982"/>
            <a:ext cx="994954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2. What to bring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 Exercise A4 Book, water bottle, pencil case (with some pens), packed recess/lunch or money for lunch only. Students must wear their Primary School uniform and sneakers.</a:t>
            </a:r>
          </a:p>
          <a:p>
            <a:pPr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3. What to expect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Parents may wait with their child until we go into the PAC for our Assembly.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will have a “taster” of a high school day, by moving to different lessons with the assistance of Youth Leaders.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There will be opportunities to ask questions and meet key members of staff.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Students will receive a booklet to take home and help them 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with Day 1, 2021.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 photograph will be taken for the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SmartRider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cards.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580" y="2526714"/>
            <a:ext cx="1603387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FIRST DAY </a:t>
            </a:r>
            <a:r>
              <a:rPr lang="en-AU" b="1" dirty="0" smtClean="0">
                <a:solidFill>
                  <a:srgbClr val="10184E"/>
                </a:solidFill>
              </a:rPr>
              <a:t>2022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349" y="1226937"/>
            <a:ext cx="1015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Meeting points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Sunken Garden at 8:15 am or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Leeming Recreation Centre at 8:25 am</a:t>
            </a:r>
          </a:p>
          <a:p>
            <a:pPr lvl="1"/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422" y="2334053"/>
            <a:ext cx="1013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Ready for Whole School Assembly 8:30 am- 8:45 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349" y="2747025"/>
            <a:ext cx="10436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2. What to bring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Exercise A4 Book, pencil case, packed recess/lunch, full school uniform (do not need to bring Physical Education change of clothes), sneakers, diary.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349" y="3776630"/>
            <a:ext cx="11655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*Students will have a Year 7 Assembly and then receive their </a:t>
            </a:r>
            <a:r>
              <a:rPr lang="en-A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orientation program 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after meeting their House Group teacher.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349" y="4458702"/>
            <a:ext cx="114550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After School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Parents please pre-arrange pick up time/place (Recreation Centre is recommended for ease of access).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349" y="5557760"/>
            <a:ext cx="9315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4. School Buses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4 Buses to Murdoch Station (3 leaving at  </a:t>
            </a:r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2.58pm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 and 1 at </a:t>
            </a:r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3.32pm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1 Bus to Cockburn Station leaves at </a:t>
            </a:r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2.58 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1575" y="1196623"/>
            <a:ext cx="3449181" cy="1797430"/>
          </a:xfrm>
          <a:prstGeom prst="rect">
            <a:avLst/>
          </a:prstGeom>
          <a:noFill/>
          <a:ln w="76200">
            <a:solidFill>
              <a:srgbClr val="C8102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200" b="1" dirty="0">
                <a:latin typeface="Arial" panose="020B0604020202020204" pitchFamily="34" charset="0"/>
                <a:cs typeface="Arial" panose="020B0604020202020204" pitchFamily="34" charset="0"/>
              </a:rPr>
              <a:t>Please note: </a:t>
            </a: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Teachers will collect students from the Sunken Garden for the first session of that subject.</a:t>
            </a:r>
            <a:endParaRPr lang="en-A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10184E"/>
                </a:solidFill>
              </a:rPr>
              <a:t>WEEK ONE 2022 - ORIENTATION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656" y="1670858"/>
            <a:ext cx="1051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Monday, Tuesday, Wednesday students will participate in structured sessions to help them with transition to Leeming Senior High School.</a:t>
            </a:r>
          </a:p>
          <a:p>
            <a:pPr marL="2114550" lvl="4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  <a:p>
            <a:pPr marL="2114550" lvl="4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Team Work</a:t>
            </a:r>
          </a:p>
          <a:p>
            <a:pPr marL="2114550" lvl="4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Getting to know each other.</a:t>
            </a:r>
          </a:p>
          <a:p>
            <a:pPr marL="2114550" lvl="4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Getting to know the staff and school.</a:t>
            </a:r>
          </a:p>
          <a:p>
            <a:pPr marL="2114550" lvl="4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begin their timetabled courses on Thursday.</a:t>
            </a:r>
          </a:p>
          <a:p>
            <a:pPr marL="2114550" lvl="4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Readiness for learning.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75" y="309387"/>
            <a:ext cx="10474546" cy="887236"/>
          </a:xfrm>
        </p:spPr>
        <p:txBody>
          <a:bodyPr/>
          <a:lstStyle/>
          <a:p>
            <a:r>
              <a:rPr lang="en-AU" dirty="0" smtClean="0"/>
              <a:t>SUNKEN GARDEN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11" y="1311088"/>
            <a:ext cx="8750046" cy="492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DC97-6E63-4FD5-99BC-5A4771B9B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20" y="309387"/>
            <a:ext cx="10428237" cy="887236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PREPARING YOUR CHILD FOR SECONDARY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F5D01-558A-4EBD-B7A7-D413A7488512}"/>
              </a:ext>
            </a:extLst>
          </p:cNvPr>
          <p:cNvSpPr txBox="1"/>
          <p:nvPr/>
        </p:nvSpPr>
        <p:spPr>
          <a:xfrm>
            <a:off x="399520" y="1392180"/>
            <a:ext cx="11540358" cy="574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sz="4000" b="1" dirty="0">
                <a:solidFill>
                  <a:srgbClr val="1018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PARENTS CAN DO (1)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</a:t>
            </a:r>
            <a:r>
              <a:rPr lang="en-A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prepared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with your child’s primary school teacher to find out how they are helping your child prepare for the move to secondary school.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Attend our parent nights and information sessions. These are good opportunities to find out what is happening, to ask questions and meet other parents.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Visit our website to see what is happening at our school and read some of the recent newsletters.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34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D645-C61F-429B-8F20-71B715C1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PREPARING YOUR CHILD FOR SECONDARY SCHOOL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1EC99-F4F9-42B4-B24F-9667AC64B7BC}"/>
              </a:ext>
            </a:extLst>
          </p:cNvPr>
          <p:cNvSpPr txBox="1"/>
          <p:nvPr/>
        </p:nvSpPr>
        <p:spPr>
          <a:xfrm>
            <a:off x="399521" y="1266905"/>
            <a:ext cx="11048474" cy="606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AU" sz="4000" b="1" dirty="0" smtClean="0">
                <a:solidFill>
                  <a:srgbClr val="1018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PARENTS CAN DO (2)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endParaRPr lang="en-AU" sz="1800" b="1" dirty="0">
              <a:solidFill>
                <a:srgbClr val="10184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 your child attend our transition activities like our Orientation Day. 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our </a:t>
            </a: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Orientation 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 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child will receive a handbook. Read it together so you are familiar with our policies (like the mobile phone use or uniform policy).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 us know if your child has a medical condition, any special needs or if you are concerned about something. </a:t>
            </a:r>
            <a:endParaRPr lang="en-A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A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Reflect how much screen time your child has daily and how this may impact their learning.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64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E99A-0E69-4B6E-9E51-9961EC128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20" y="309387"/>
            <a:ext cx="10863365" cy="887236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BEFORE YOUR CHILD STARTS SCHOOL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14A58-8F3C-4514-85F7-67E694DE0891}"/>
              </a:ext>
            </a:extLst>
          </p:cNvPr>
          <p:cNvSpPr txBox="1"/>
          <p:nvPr/>
        </p:nvSpPr>
        <p:spPr>
          <a:xfrm>
            <a:off x="399519" y="1860331"/>
            <a:ext cx="10863365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questions such as </a:t>
            </a:r>
            <a:r>
              <a:rPr lang="en-AU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secondary school will be like?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AU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you looking forward to?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your child’s concerns (e.g. getting lost) and work out a plan to deal with them if they occur. 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 about meeting new people, making friends and getting to know the teachers.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97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6074-85C6-41A2-A2D2-4DA4B1AC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21" y="309387"/>
            <a:ext cx="10800302" cy="887236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10184E"/>
                </a:solidFill>
              </a:rPr>
              <a:t>BEFORE YOUR CHILD STARTS SCHOOL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626C5-1AE1-447D-BDAA-686E8BE622BC}"/>
              </a:ext>
            </a:extLst>
          </p:cNvPr>
          <p:cNvSpPr txBox="1"/>
          <p:nvPr/>
        </p:nvSpPr>
        <p:spPr>
          <a:xfrm>
            <a:off x="321617" y="1519795"/>
            <a:ext cx="106070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your child knows where to find the </a:t>
            </a: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Coordinator and Student Services, 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case they need help or </a:t>
            </a: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advice.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 about the school routine and timetables and make sure they know the layout of the school.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your child to be realistic about taking time to settle in to the new environment.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available to listen when your child has questions or wants to talk about school.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0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CE82-992D-45A9-978A-64675B1E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ON THE FIRST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8E6E4-6C07-4C47-B661-7C53358991AA}"/>
              </a:ext>
            </a:extLst>
          </p:cNvPr>
          <p:cNvSpPr txBox="1"/>
          <p:nvPr/>
        </p:nvSpPr>
        <p:spPr>
          <a:xfrm>
            <a:off x="772424" y="1317998"/>
            <a:ext cx="10352562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AU" sz="2400" b="1" dirty="0">
                <a:solidFill>
                  <a:srgbClr val="10184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YOUR CHILD IS WELL PREPARED BY: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endParaRPr lang="en-AU" sz="2400" b="1" dirty="0">
              <a:solidFill>
                <a:srgbClr val="10184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well rested (a good sleep is important)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 a good breakfast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Wearing school </a:t>
            </a: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Arriving with plenty of time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Knowing where to meet friends inside the school grounds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Knowing where to assemble for Day One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healthy food for morning recess and lunch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 all belongings clearly </a:t>
            </a:r>
            <a:r>
              <a:rPr lang="en-AU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named</a:t>
            </a: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Arranging an agreed pick up time (include a backup plan in case something unexpected happens.)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00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38" y="2009095"/>
            <a:ext cx="5536393" cy="1132114"/>
          </a:xfrm>
        </p:spPr>
        <p:txBody>
          <a:bodyPr>
            <a:noAutofit/>
          </a:bodyPr>
          <a:lstStyle/>
          <a:p>
            <a:pPr algn="ctr"/>
            <a:r>
              <a:rPr lang="en-AU" sz="4000" b="1" dirty="0">
                <a:solidFill>
                  <a:srgbClr val="10184E"/>
                </a:solidFill>
              </a:rPr>
              <a:t>Leeming Senior High School Principal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50" y="704397"/>
            <a:ext cx="3441045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285" y="3259364"/>
            <a:ext cx="5571898" cy="816429"/>
          </a:xfrm>
        </p:spPr>
        <p:txBody>
          <a:bodyPr>
            <a:normAutofit/>
          </a:bodyPr>
          <a:lstStyle/>
          <a:p>
            <a:r>
              <a:rPr lang="en-AU" sz="4400" dirty="0"/>
              <a:t>Mr Brendon Wallwork</a:t>
            </a:r>
          </a:p>
        </p:txBody>
      </p:sp>
    </p:spTree>
    <p:extLst>
      <p:ext uri="{BB962C8B-B14F-4D97-AF65-F5344CB8AC3E}">
        <p14:creationId xmlns:p14="http://schemas.microsoft.com/office/powerpoint/2010/main" val="34828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134F-418C-402C-82A0-384B5824B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THE FIRST WEEKS OF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A8EBA-7116-403D-9E72-55F5603C5118}"/>
              </a:ext>
            </a:extLst>
          </p:cNvPr>
          <p:cNvSpPr/>
          <p:nvPr/>
        </p:nvSpPr>
        <p:spPr>
          <a:xfrm>
            <a:off x="816429" y="1469922"/>
            <a:ext cx="9546771" cy="4197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how their day at school was and what school is like.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 positively with your child about school and focus on their successes.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Reinforce strategies such as thinking positively, taking deep breaths, getting enough sleep at night and eating well.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A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 and provide opportunities for your child to talk.</a:t>
            </a:r>
          </a:p>
        </p:txBody>
      </p:sp>
    </p:spTree>
    <p:extLst>
      <p:ext uri="{BB962C8B-B14F-4D97-AF65-F5344CB8AC3E}">
        <p14:creationId xmlns:p14="http://schemas.microsoft.com/office/powerpoint/2010/main" val="36427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IMPORTANT 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21" y="1513115"/>
            <a:ext cx="112558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Transition Days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 Monday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and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Tuesday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</a:p>
          <a:p>
            <a:pPr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Booklists/Contributions and Charges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E-mailed in 2 weeks and on school website located under Resources.</a:t>
            </a:r>
          </a:p>
          <a:p>
            <a:pPr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First Day 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2400" u="sng" dirty="0"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  <a:r>
              <a:rPr lang="en-AU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31 January 2022</a:t>
            </a:r>
            <a:endParaRPr lang="en-AU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Year 7 Parent Information Evening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Thursday 17 February 2022,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6 pm–7 pm</a:t>
            </a:r>
          </a:p>
          <a:p>
            <a:pPr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School Photo Day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Friday 11 March 2022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(School photo Catch up day :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Friday 18 March 2022)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QUESTION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286" y="1289856"/>
            <a:ext cx="1003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Please direct your questions to the most appropriate person.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8073" y="2099811"/>
            <a:ext cx="3211286" cy="1258255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Educational Needs 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64848" y="2099812"/>
            <a:ext cx="1719943" cy="1258255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BYOD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2985" y="2099813"/>
            <a:ext cx="2198914" cy="1258255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First Day/General Enquiries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684514" y="2102996"/>
            <a:ext cx="2579915" cy="1258255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All other enquiries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76812" y="3240760"/>
            <a:ext cx="25591" cy="1441753"/>
          </a:xfrm>
          <a:prstGeom prst="line">
            <a:avLst/>
          </a:prstGeom>
          <a:ln w="76200">
            <a:solidFill>
              <a:srgbClr val="101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428" y="3040470"/>
            <a:ext cx="109738" cy="1487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481" y="3214794"/>
            <a:ext cx="109738" cy="14875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527" y="3240760"/>
            <a:ext cx="109738" cy="148755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2198" y="4676008"/>
            <a:ext cx="3158609" cy="1528549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Sally Burgess</a:t>
            </a:r>
          </a:p>
          <a:p>
            <a:pPr algn="ctr"/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Support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53668" y="4671440"/>
            <a:ext cx="1906462" cy="1528549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Chris Steel Teacher Librarian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56553" y="4671439"/>
            <a:ext cx="2352770" cy="1528549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Dillon Webb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Year Coordinator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843607" y="4671439"/>
            <a:ext cx="2741346" cy="1528548"/>
          </a:xfrm>
          <a:prstGeom prst="roundRect">
            <a:avLst/>
          </a:prstGeom>
          <a:solidFill>
            <a:srgbClr val="1018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Angela </a:t>
            </a:r>
            <a:r>
              <a:rPr lang="en-A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Koios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Student Services Manager </a:t>
            </a:r>
          </a:p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Year 7-8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4286" y="1689960"/>
            <a:ext cx="10108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E-mails can be found on our website: http://www.leeming.wa.edu.au/our-school/staff/</a:t>
            </a:r>
          </a:p>
        </p:txBody>
      </p:sp>
    </p:spTree>
    <p:extLst>
      <p:ext uri="{BB962C8B-B14F-4D97-AF65-F5344CB8AC3E}">
        <p14:creationId xmlns:p14="http://schemas.microsoft.com/office/powerpoint/2010/main" val="28133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SCHOOL DETAILS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478" y="1447800"/>
            <a:ext cx="102216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Telephone: 9237 6800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Attendance Officer: 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9237 6860 (landline)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0408 956 958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Compass (text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message)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Address: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Aulberry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Parade, Leeming 6149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leeming.shs@education.wa.edu.au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www.leeming.wa.edu.au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Facebook: @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leeming.shs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P&amp;C: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lshspandc@gmail.com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(President: Michael Blakemore)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YEAR 7 – IMPORTANT CONTACTS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967" y="1865686"/>
            <a:ext cx="38489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Deputy Principal</a:t>
            </a:r>
          </a:p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 Services Manager</a:t>
            </a:r>
          </a:p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Telephone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Email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Website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Facebook Page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School Address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Absentee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984" y="1861239"/>
            <a:ext cx="537941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Brendon Wallwork</a:t>
            </a:r>
          </a:p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Cynthia </a:t>
            </a:r>
            <a:r>
              <a:rPr lang="en-A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Geiles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Angela </a:t>
            </a:r>
            <a:r>
              <a:rPr lang="en-A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Koios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Dillon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Webb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9237 6800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General Enquiries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www.leeming.wa.edu.au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@leeming.shs</a:t>
            </a:r>
          </a:p>
          <a:p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Aulberry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Parade, Leeming, WA 6149</a:t>
            </a:r>
          </a:p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Compass App.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9181" y="1861239"/>
            <a:ext cx="53108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2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endParaRPr lang="en-AU" sz="13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endParaRPr lang="en-AU" sz="2200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en-AU" sz="2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leeming.shs@education.wa.edu.au</a:t>
            </a: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486" y="4123567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UNIFORM SHOP OPENING HOURS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21" y="1196623"/>
            <a:ext cx="1087807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u="sng" dirty="0" smtClean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AU" sz="1500" b="1" u="sng" dirty="0">
              <a:solidFill>
                <a:srgbClr val="101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AU" sz="2400" u="sng" dirty="0">
                <a:latin typeface="Arial" panose="020B0604020202020204" pitchFamily="34" charset="0"/>
                <a:cs typeface="Arial" panose="020B0604020202020204" pitchFamily="34" charset="0"/>
              </a:rPr>
              <a:t>Tuesday,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u="sng" dirty="0"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2400" u="sng" dirty="0"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10:15 am – 1:45 pm</a:t>
            </a:r>
          </a:p>
          <a:p>
            <a:pPr algn="ctr">
              <a:lnSpc>
                <a:spcPct val="150000"/>
              </a:lnSpc>
            </a:pP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Last Days for 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2021: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Tuesday 8, Wednesday 9 and Thursday 10 December 10:15 am – 1:45 pm</a:t>
            </a:r>
          </a:p>
          <a:p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7922E-D20F-4690-AC26-39707741BF76}"/>
              </a:ext>
            </a:extLst>
          </p:cNvPr>
          <p:cNvSpPr txBox="1"/>
          <p:nvPr/>
        </p:nvSpPr>
        <p:spPr>
          <a:xfrm>
            <a:off x="399521" y="3316959"/>
            <a:ext cx="110420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u="sng" dirty="0" smtClean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AU" sz="4000" b="1" u="sng" dirty="0">
              <a:solidFill>
                <a:srgbClr val="101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AU" sz="2000" b="1" u="sng" dirty="0">
              <a:solidFill>
                <a:srgbClr val="101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Wednesday 27,Thursday 28, Friday 29 January</a:t>
            </a:r>
          </a:p>
          <a:p>
            <a:pPr algn="ctr"/>
            <a:endParaRPr lang="en-A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8:30 am - 3:00 pm</a:t>
            </a:r>
          </a:p>
          <a:p>
            <a:pPr algn="ctr"/>
            <a:endParaRPr lang="en-A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  <a:r>
              <a:rPr lang="en-A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 January (First 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Day of School) </a:t>
            </a:r>
          </a:p>
          <a:p>
            <a:pPr algn="ctr"/>
            <a:endParaRPr lang="en-A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24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Uniform Shop will then go back to normal opening hours</a:t>
            </a:r>
          </a:p>
          <a:p>
            <a:pPr algn="ctr"/>
            <a:r>
              <a:rPr lang="en-AU" sz="24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Tuesdays, Wednesdays and Thursdays 10:15 – 1:45 pm</a:t>
            </a:r>
          </a:p>
        </p:txBody>
      </p:sp>
    </p:spTree>
    <p:extLst>
      <p:ext uri="{BB962C8B-B14F-4D97-AF65-F5344CB8AC3E}">
        <p14:creationId xmlns:p14="http://schemas.microsoft.com/office/powerpoint/2010/main" val="1747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10184E"/>
                </a:solidFill>
              </a:rPr>
              <a:t>CHECK OUR WEBSITE FOR UPDATES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92" y="1387484"/>
            <a:ext cx="3481118" cy="5236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39" y="3189028"/>
            <a:ext cx="710855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10184E"/>
                </a:solidFill>
              </a:rPr>
              <a:t>SLIDES AVAILABLE ON OUR WEBSITE</a:t>
            </a:r>
            <a:endParaRPr lang="en-AU" b="1" dirty="0">
              <a:solidFill>
                <a:srgbClr val="10184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1" y="2694506"/>
            <a:ext cx="7108552" cy="1176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21" y="2043404"/>
            <a:ext cx="1098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slides from tonight’s presentation will be available on our website tomorrow.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6" y="4658707"/>
            <a:ext cx="9750490" cy="695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861" y="3829740"/>
            <a:ext cx="1090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 to the Menu and select Year 7 2022 Information Evening.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649869"/>
            <a:ext cx="10512552" cy="2198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8937" y="2934477"/>
            <a:ext cx="57321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Thank you for </a:t>
            </a:r>
          </a:p>
          <a:p>
            <a:pPr algn="ctr">
              <a:lnSpc>
                <a:spcPct val="150000"/>
              </a:lnSpc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attendance.</a:t>
            </a:r>
          </a:p>
          <a:p>
            <a:pPr algn="ctr">
              <a:lnSpc>
                <a:spcPct val="150000"/>
              </a:lnSpc>
            </a:pP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We look forward to working with you in the years ahead.  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10184E"/>
                </a:solidFill>
              </a:rPr>
              <a:t>IMMS  STUDENTS 5-6PM</a:t>
            </a:r>
            <a:endParaRPr lang="en-AU" b="1" dirty="0">
              <a:solidFill>
                <a:srgbClr val="10184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 algn="ctr">
              <a:buNone/>
            </a:pPr>
            <a:r>
              <a:rPr lang="en-AU" sz="6000" b="1" dirty="0" smtClean="0"/>
              <a:t>GORDON RYDER</a:t>
            </a:r>
          </a:p>
          <a:p>
            <a:pPr marL="0" indent="0" algn="ctr">
              <a:buNone/>
            </a:pPr>
            <a:r>
              <a:rPr lang="en-AU" b="1" dirty="0" smtClean="0"/>
              <a:t>Music Teacher</a:t>
            </a:r>
            <a:endParaRPr lang="en-AU" b="1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6C24-1F87-4416-A117-AEE536A82056}" type="datetime1">
              <a:rPr lang="en-US" smtClean="0"/>
              <a:t>11/18/2021</a:t>
            </a:fld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07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171" y="261256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000" b="1" dirty="0">
                <a:solidFill>
                  <a:srgbClr val="101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&amp;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430" y="1604979"/>
            <a:ext cx="11201400" cy="44012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We seek to achieve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harmony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 and strive for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excellence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We encourage all individuals to reach their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We value mutual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tolerance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inquiry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We value and are committed to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fairness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3500" b="1" dirty="0">
                <a:latin typeface="Arial" panose="020B0604020202020204" pitchFamily="34" charset="0"/>
                <a:cs typeface="Arial" panose="020B0604020202020204" pitchFamily="34" charset="0"/>
              </a:rPr>
              <a:t>supportive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 learning environment.</a:t>
            </a:r>
          </a:p>
        </p:txBody>
      </p:sp>
    </p:spTree>
    <p:extLst>
      <p:ext uri="{BB962C8B-B14F-4D97-AF65-F5344CB8AC3E}">
        <p14:creationId xmlns:p14="http://schemas.microsoft.com/office/powerpoint/2010/main" val="30532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21" y="309387"/>
            <a:ext cx="9550022" cy="887236"/>
          </a:xfrm>
        </p:spPr>
        <p:txBody>
          <a:bodyPr>
            <a:normAutofit/>
          </a:bodyPr>
          <a:lstStyle/>
          <a:p>
            <a:r>
              <a:rPr lang="en-AU" sz="3800" b="1" dirty="0">
                <a:solidFill>
                  <a:srgbClr val="10184E"/>
                </a:solidFill>
              </a:rPr>
              <a:t>LEEMING SENIOR HIGH SCHOOL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21" y="1513114"/>
            <a:ext cx="10856308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1146 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students enrolled for </a:t>
            </a: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Enrolments from 40 Primary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199 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Year 7s in </a:t>
            </a: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2021,</a:t>
            </a:r>
            <a:r>
              <a:rPr lang="en-AU" sz="35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AU" sz="35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Year 7s in </a:t>
            </a: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Improvements in </a:t>
            </a:r>
            <a:r>
              <a:rPr lang="en-A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2021:</a:t>
            </a: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The English </a:t>
            </a:r>
            <a:r>
              <a:rPr lang="en-AU" sz="2400" dirty="0"/>
              <a:t>Department was refurbished, providing additional class space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/>
              <a:t>Science Offices and two labs </a:t>
            </a:r>
            <a:r>
              <a:rPr lang="en-AU" sz="2400" dirty="0" smtClean="0"/>
              <a:t>have been </a:t>
            </a:r>
            <a:r>
              <a:rPr lang="en-AU" sz="2400" dirty="0"/>
              <a:t>refurbished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Additional water fountains were </a:t>
            </a:r>
            <a:r>
              <a:rPr lang="en-AU" sz="2400" dirty="0" smtClean="0"/>
              <a:t>installed (</a:t>
            </a:r>
            <a:r>
              <a:rPr lang="en-AU" sz="2400" dirty="0"/>
              <a:t>sponsored by the P&amp;C)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New </a:t>
            </a:r>
            <a:r>
              <a:rPr lang="en-AU" sz="2400" dirty="0"/>
              <a:t>signs were installed around the school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/>
              <a:t>Trees and scrub around the school were cleared to </a:t>
            </a:r>
            <a:r>
              <a:rPr lang="en-AU" sz="2400" dirty="0" smtClean="0"/>
              <a:t>make the school </a:t>
            </a:r>
            <a:r>
              <a:rPr lang="en-AU" sz="2400" dirty="0"/>
              <a:t>more fire-safe</a:t>
            </a:r>
            <a:r>
              <a:rPr lang="en-AU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B7A1-BC10-421A-BD42-7F279B1F910B}" type="datetime1">
              <a:rPr lang="en-US" smtClean="0"/>
              <a:t>11/18/2021</a:t>
            </a:fld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8274-437C-4402-9009-D54C744B9696}" type="slidenum">
              <a:rPr lang="en-AU" smtClean="0"/>
              <a:t>8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E7229-55AC-4470-9F69-7C429FAF6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54" y="-3902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9" y="350951"/>
            <a:ext cx="10515600" cy="887236"/>
          </a:xfrm>
        </p:spPr>
        <p:txBody>
          <a:bodyPr>
            <a:normAutofit fontScale="90000"/>
          </a:bodyPr>
          <a:lstStyle/>
          <a:p>
            <a:r>
              <a:rPr lang="en-AU" sz="3800" b="1" dirty="0">
                <a:solidFill>
                  <a:srgbClr val="10184E"/>
                </a:solidFill>
              </a:rPr>
              <a:t>DEPUTY PRINCIPAL YEAR </a:t>
            </a:r>
            <a:r>
              <a:rPr lang="en-AU" sz="3800" b="1" dirty="0" smtClean="0">
                <a:solidFill>
                  <a:srgbClr val="10184E"/>
                </a:solidFill>
              </a:rPr>
              <a:t>7-8 </a:t>
            </a:r>
            <a:br>
              <a:rPr lang="en-AU" sz="3800" b="1" dirty="0" smtClean="0">
                <a:solidFill>
                  <a:srgbClr val="10184E"/>
                </a:solidFill>
              </a:rPr>
            </a:br>
            <a:r>
              <a:rPr lang="en-AU" sz="3600" b="1" dirty="0" smtClean="0">
                <a:solidFill>
                  <a:srgbClr val="10184E"/>
                </a:solidFill>
              </a:rPr>
              <a:t>Mrs CYNTHIA GEILES</a:t>
            </a:r>
            <a:endParaRPr lang="en-AU" sz="3600" b="1" dirty="0">
              <a:solidFill>
                <a:srgbClr val="10184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459" y="1948543"/>
            <a:ext cx="47929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Oversees </a:t>
            </a: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management of students in Year </a:t>
            </a: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7-8.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Behaviour </a:t>
            </a: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Supports engagement for students.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Communication with </a:t>
            </a: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parents.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7321" y="1948543"/>
            <a:ext cx="5141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support. 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Curriculum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Timetabling.</a:t>
            </a: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3142</TotalTime>
  <Words>3091</Words>
  <Application>Microsoft Office PowerPoint</Application>
  <PresentationFormat>Widescreen</PresentationFormat>
  <Paragraphs>481</Paragraphs>
  <Slides>59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Brush Script MT</vt:lpstr>
      <vt:lpstr>Calibri</vt:lpstr>
      <vt:lpstr>Symbol</vt:lpstr>
      <vt:lpstr>Times New Roman</vt:lpstr>
      <vt:lpstr>Wingdings</vt:lpstr>
      <vt:lpstr>Office Theme</vt:lpstr>
      <vt:lpstr>WELCOME TO  LEEMING SENIOR  HIGH SCHOOL</vt:lpstr>
      <vt:lpstr>PowerPoint Presentation</vt:lpstr>
      <vt:lpstr>PowerPoint Presentation</vt:lpstr>
      <vt:lpstr>TONIGHT’S AGENDA</vt:lpstr>
      <vt:lpstr>Leeming Senior High School Principal</vt:lpstr>
      <vt:lpstr>PowerPoint Presentation</vt:lpstr>
      <vt:lpstr>LEEMING SENIOR HIGH SCHOOL</vt:lpstr>
      <vt:lpstr>PowerPoint Presentation</vt:lpstr>
      <vt:lpstr>DEPUTY PRINCIPAL YEAR 7-8  Mrs CYNTHIA GEILES</vt:lpstr>
      <vt:lpstr>CURRICULUM HOLA’s</vt:lpstr>
      <vt:lpstr>YEAR 7 CURRICULUM 2022</vt:lpstr>
      <vt:lpstr>TIMETABLES</vt:lpstr>
      <vt:lpstr>YEAR 7 CURRICULUM 2022</vt:lpstr>
      <vt:lpstr>YEAR 7 PAT TESTING</vt:lpstr>
      <vt:lpstr>CONNECT</vt:lpstr>
      <vt:lpstr>SCHOOL RULES, POLICIES &amp; GUIDELINES</vt:lpstr>
      <vt:lpstr>PowerPoint Presentation</vt:lpstr>
      <vt:lpstr>LEARNING TECHNOLOGIES  USAGE AGREEMENT</vt:lpstr>
      <vt:lpstr>BYOD</vt:lpstr>
      <vt:lpstr>BYOD 2022</vt:lpstr>
      <vt:lpstr>BYOD PREFERRED SUPPLIER &amp; MINIMUM SPECIFICATIONS</vt:lpstr>
      <vt:lpstr>PREFERRED DEVICES</vt:lpstr>
      <vt:lpstr>STUDENTS WHO HAVE A LAPTOP/TABLET FROM PRIMARY SCHOOL</vt:lpstr>
      <vt:lpstr>ELECTRONIC DEVICES – 1</vt:lpstr>
      <vt:lpstr>ELECTRONIC DEVICES – 2 </vt:lpstr>
      <vt:lpstr>ELECTRONIC DEVICES – 3 </vt:lpstr>
      <vt:lpstr>LEEMING SHS SMARTRIDER LIBRARY CARD</vt:lpstr>
      <vt:lpstr>BUS INFORMATION</vt:lpstr>
      <vt:lpstr>THE SCHOOL DAY</vt:lpstr>
      <vt:lpstr>UNIFORM</vt:lpstr>
      <vt:lpstr>ATTENDANCE - COMPASS</vt:lpstr>
      <vt:lpstr>PowerPoint Presentation</vt:lpstr>
      <vt:lpstr>STUDENT SERVICES MANAGER YEAR 7-8 Ms ANGELA KOIOS</vt:lpstr>
      <vt:lpstr>STUDENT SERVICES TEAM</vt:lpstr>
      <vt:lpstr>STUDENT SERVICES TEAM</vt:lpstr>
      <vt:lpstr>PASTORAL CARE</vt:lpstr>
      <vt:lpstr>PASTORAL CARE</vt:lpstr>
      <vt:lpstr>CLUBS, EVENTS AND ACTIVITIES</vt:lpstr>
      <vt:lpstr>  YEAR 7 CO-ORDINATOR Mr DILLON WEBB</vt:lpstr>
      <vt:lpstr>TRANSITION DAY MEETING POINTS</vt:lpstr>
      <vt:lpstr>TRANSITION DAY</vt:lpstr>
      <vt:lpstr>FIRST DAY 2022</vt:lpstr>
      <vt:lpstr>WEEK ONE 2022 - ORIENTATION</vt:lpstr>
      <vt:lpstr>SUNKEN GARDEN</vt:lpstr>
      <vt:lpstr>PREPARING YOUR CHILD FOR SECONDARY SCHOOL</vt:lpstr>
      <vt:lpstr>PREPARING YOUR CHILD FOR SECONDARY SCHOOL</vt:lpstr>
      <vt:lpstr>BEFORE YOUR CHILD STARTS SCHOOL (1)</vt:lpstr>
      <vt:lpstr>BEFORE YOUR CHILD STARTS SCHOOL (2)</vt:lpstr>
      <vt:lpstr>ON THE FIRST DAY</vt:lpstr>
      <vt:lpstr>THE FIRST WEEKS OF SCHOOL</vt:lpstr>
      <vt:lpstr>IMPORTANT DATES </vt:lpstr>
      <vt:lpstr>QUESTION TIME</vt:lpstr>
      <vt:lpstr>SCHOOL DETAILS</vt:lpstr>
      <vt:lpstr>YEAR 7 – IMPORTANT CONTACTS</vt:lpstr>
      <vt:lpstr>UNIFORM SHOP OPENING HOURS</vt:lpstr>
      <vt:lpstr>CHECK OUR WEBSITE FOR UPDATES</vt:lpstr>
      <vt:lpstr>SLIDES AVAILABLE ON OUR WEBSITE</vt:lpstr>
      <vt:lpstr>PowerPoint Presentation</vt:lpstr>
      <vt:lpstr>IMMS  STUDENTS 5-6PM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</dc:creator>
  <cp:lastModifiedBy>GEILES Cynthia [Leeming Senior High School]</cp:lastModifiedBy>
  <cp:revision>268</cp:revision>
  <cp:lastPrinted>2021-11-17T06:07:24Z</cp:lastPrinted>
  <dcterms:created xsi:type="dcterms:W3CDTF">2018-05-22T22:14:25Z</dcterms:created>
  <dcterms:modified xsi:type="dcterms:W3CDTF">2021-11-18T00:49:01Z</dcterms:modified>
</cp:coreProperties>
</file>